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Amatic SC" panose="020B0604020202020204" charset="-79"/>
      <p:regular r:id="rId29"/>
      <p:bold r:id="rId30"/>
    </p:embeddedFont>
    <p:embeddedFont>
      <p:font typeface="Calibri" panose="020F0502020204030204" pitchFamily="34" charset="0"/>
      <p:regular r:id="rId31"/>
      <p:bold r:id="rId32"/>
      <p:italic r:id="rId33"/>
      <p:boldItalic r:id="rId34"/>
    </p:embeddedFont>
    <p:embeddedFont>
      <p:font typeface="Comic Sans MS" panose="030F0702030302020204" pitchFamily="66" charset="0"/>
      <p:regular r:id="rId35"/>
      <p:bold r:id="rId36"/>
      <p:italic r:id="rId37"/>
      <p:boldItalic r:id="rId38"/>
    </p:embeddedFont>
    <p:embeddedFont>
      <p:font typeface="Lobster" panose="020B0604020202020204" charset="0"/>
      <p:regular r:id="rId39"/>
    </p:embeddedFont>
    <p:embeddedFont>
      <p:font typeface="Merriweather" panose="020B0604020202020204" charset="0"/>
      <p:regular r:id="rId40"/>
      <p:bold r:id="rId41"/>
      <p:italic r:id="rId42"/>
      <p:boldItalic r:id="rId43"/>
    </p:embeddedFont>
    <p:embeddedFont>
      <p:font typeface="Pacifico" panose="020B0604020202020204" charset="0"/>
      <p:regular r:id="rId44"/>
    </p:embeddedFont>
    <p:embeddedFont>
      <p:font typeface="Roboto"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95727C-E86B-4C20-9C54-69567724AF25}">
  <a:tblStyle styleId="{6795727C-E86B-4C20-9C54-69567724AF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59db63c45_0_2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559db63c45_0_2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59db63c4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559db63c4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559db63c4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559db63c4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5a2aa24a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55a2aa24a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559db63c4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559db63c4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559db63c45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559db63c4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55a2aa24ad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55a2aa24ad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55a2aa24ad_3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55a2aa24ad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5a2aa24a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55a2aa24a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5a2aa24ad_3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5a2aa24ad_3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59db63c4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559db63c4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55a2aa24ad_3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55a2aa24ad_3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55a2aa24a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55a2aa24a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55a2aa24ad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55a2aa24ad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55a2aa24ad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55a2aa24ad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55a2aa24ad_3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55a2aa24ad_3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59db63c4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59db63c4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559db63c4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559db63c4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59db63c45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559db63c4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559db63c4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559db63c4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559db63c4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59db63c4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59db63c4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59db63c4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5a2aa24ad_3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5a2aa24ad_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5a2aa24ad_3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55a2aa24ad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559db63c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559db63c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60"/>
        <p:cNvGrpSpPr/>
        <p:nvPr/>
      </p:nvGrpSpPr>
      <p:grpSpPr>
        <a:xfrm>
          <a:off x="0" y="0"/>
          <a:ext cx="0" cy="0"/>
          <a:chOff x="0" y="0"/>
          <a:chExt cx="0" cy="0"/>
        </a:xfrm>
      </p:grpSpPr>
      <p:sp>
        <p:nvSpPr>
          <p:cNvPr id="61" name="Google Shape;61;p1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62;p13"/>
          <p:cNvGrpSpPr/>
          <p:nvPr/>
        </p:nvGrpSpPr>
        <p:grpSpPr>
          <a:xfrm>
            <a:off x="0" y="0"/>
            <a:ext cx="4316700" cy="5143500"/>
            <a:chOff x="0" y="0"/>
            <a:chExt cx="4316700" cy="5143500"/>
          </a:xfrm>
        </p:grpSpPr>
        <p:sp>
          <p:nvSpPr>
            <p:cNvPr id="63" name="Google Shape;63;p13"/>
            <p:cNvSpPr/>
            <p:nvPr/>
          </p:nvSpPr>
          <p:spPr>
            <a:xfrm>
              <a:off x="0" y="0"/>
              <a:ext cx="4316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386075" y="4599625"/>
              <a:ext cx="13545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841363" y="45996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1142492" y="45996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3875425" y="381000"/>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3732625" y="5187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13"/>
          <p:cNvSpPr txBox="1">
            <a:spLocks noGrp="1"/>
          </p:cNvSpPr>
          <p:nvPr>
            <p:ph type="title"/>
          </p:nvPr>
        </p:nvSpPr>
        <p:spPr>
          <a:xfrm>
            <a:off x="311725" y="653326"/>
            <a:ext cx="3706500" cy="33345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None/>
              <a:defRPr sz="2400">
                <a:solidFill>
                  <a:srgbClr val="FFFFFF"/>
                </a:solidFill>
              </a:defRPr>
            </a:lvl1pPr>
            <a:lvl2pPr lvl="1" algn="l">
              <a:lnSpc>
                <a:spcPct val="100000"/>
              </a:lnSpc>
              <a:spcBef>
                <a:spcPts val="0"/>
              </a:spcBef>
              <a:spcAft>
                <a:spcPts val="0"/>
              </a:spcAft>
              <a:buNone/>
              <a:defRPr sz="2400">
                <a:solidFill>
                  <a:srgbClr val="FFFFFF"/>
                </a:solidFill>
              </a:defRPr>
            </a:lvl2pPr>
            <a:lvl3pPr lvl="2" algn="l">
              <a:lnSpc>
                <a:spcPct val="100000"/>
              </a:lnSpc>
              <a:spcBef>
                <a:spcPts val="0"/>
              </a:spcBef>
              <a:spcAft>
                <a:spcPts val="0"/>
              </a:spcAft>
              <a:buNone/>
              <a:defRPr sz="2400">
                <a:solidFill>
                  <a:srgbClr val="FFFFFF"/>
                </a:solidFill>
              </a:defRPr>
            </a:lvl3pPr>
            <a:lvl4pPr lvl="3" algn="l">
              <a:lnSpc>
                <a:spcPct val="100000"/>
              </a:lnSpc>
              <a:spcBef>
                <a:spcPts val="0"/>
              </a:spcBef>
              <a:spcAft>
                <a:spcPts val="0"/>
              </a:spcAft>
              <a:buNone/>
              <a:defRPr sz="2400">
                <a:solidFill>
                  <a:srgbClr val="FFFFFF"/>
                </a:solidFill>
              </a:defRPr>
            </a:lvl4pPr>
            <a:lvl5pPr lvl="4" algn="l">
              <a:lnSpc>
                <a:spcPct val="100000"/>
              </a:lnSpc>
              <a:spcBef>
                <a:spcPts val="0"/>
              </a:spcBef>
              <a:spcAft>
                <a:spcPts val="0"/>
              </a:spcAft>
              <a:buNone/>
              <a:defRPr sz="2400">
                <a:solidFill>
                  <a:srgbClr val="FFFFFF"/>
                </a:solidFill>
              </a:defRPr>
            </a:lvl5pPr>
            <a:lvl6pPr lvl="5" algn="l">
              <a:lnSpc>
                <a:spcPct val="100000"/>
              </a:lnSpc>
              <a:spcBef>
                <a:spcPts val="0"/>
              </a:spcBef>
              <a:spcAft>
                <a:spcPts val="0"/>
              </a:spcAft>
              <a:buNone/>
              <a:defRPr sz="2400">
                <a:solidFill>
                  <a:srgbClr val="FFFFFF"/>
                </a:solidFill>
              </a:defRPr>
            </a:lvl6pPr>
            <a:lvl7pPr lvl="6" algn="l">
              <a:lnSpc>
                <a:spcPct val="100000"/>
              </a:lnSpc>
              <a:spcBef>
                <a:spcPts val="0"/>
              </a:spcBef>
              <a:spcAft>
                <a:spcPts val="0"/>
              </a:spcAft>
              <a:buNone/>
              <a:defRPr sz="2400">
                <a:solidFill>
                  <a:srgbClr val="FFFFFF"/>
                </a:solidFill>
              </a:defRPr>
            </a:lvl7pPr>
            <a:lvl8pPr lvl="7" algn="l">
              <a:lnSpc>
                <a:spcPct val="100000"/>
              </a:lnSpc>
              <a:spcBef>
                <a:spcPts val="0"/>
              </a:spcBef>
              <a:spcAft>
                <a:spcPts val="0"/>
              </a:spcAft>
              <a:buNone/>
              <a:defRPr sz="2400">
                <a:solidFill>
                  <a:srgbClr val="FFFFFF"/>
                </a:solidFill>
              </a:defRPr>
            </a:lvl8pPr>
            <a:lvl9pPr lvl="8" algn="l">
              <a:lnSpc>
                <a:spcPct val="100000"/>
              </a:lnSpc>
              <a:spcBef>
                <a:spcPts val="0"/>
              </a:spcBef>
              <a:spcAft>
                <a:spcPts val="0"/>
              </a:spcAft>
              <a:buNone/>
              <a:defRPr sz="2400">
                <a:solidFill>
                  <a:srgbClr val="FFFFFF"/>
                </a:solidFill>
              </a:defRPr>
            </a:lvl9pPr>
          </a:lstStyle>
          <a:p>
            <a:endParaRPr/>
          </a:p>
        </p:txBody>
      </p:sp>
      <p:sp>
        <p:nvSpPr>
          <p:cNvPr id="70" name="Google Shape;70;p13"/>
          <p:cNvSpPr txBox="1">
            <a:spLocks noGrp="1"/>
          </p:cNvSpPr>
          <p:nvPr>
            <p:ph type="body" idx="1"/>
          </p:nvPr>
        </p:nvSpPr>
        <p:spPr>
          <a:xfrm>
            <a:off x="4620575" y="653325"/>
            <a:ext cx="4211700" cy="3741300"/>
          </a:xfrm>
          <a:prstGeom prst="rect">
            <a:avLst/>
          </a:prstGeom>
          <a:noFill/>
        </p:spPr>
        <p:txBody>
          <a:bodyPr spcFirstLastPara="1" wrap="square" lIns="91425" tIns="91425" rIns="91425" bIns="91425" anchor="t" anchorCtr="0"/>
          <a:lstStyle>
            <a:lvl1pPr marL="457200" lvl="0" indent="-304800" algn="l">
              <a:lnSpc>
                <a:spcPct val="115000"/>
              </a:lnSpc>
              <a:spcBef>
                <a:spcPts val="0"/>
              </a:spcBef>
              <a:spcAft>
                <a:spcPts val="0"/>
              </a:spcAft>
              <a:buClr>
                <a:srgbClr val="284F7D"/>
              </a:buClr>
              <a:buSzPts val="1200"/>
              <a:buChar char="●"/>
              <a:defRPr sz="1200">
                <a:solidFill>
                  <a:schemeClr val="dk1"/>
                </a:solidFill>
              </a:defRPr>
            </a:lvl1pPr>
            <a:lvl2pPr marL="914400" lvl="1" indent="-292100" algn="l">
              <a:lnSpc>
                <a:spcPct val="115000"/>
              </a:lnSpc>
              <a:spcBef>
                <a:spcPts val="1600"/>
              </a:spcBef>
              <a:spcAft>
                <a:spcPts val="0"/>
              </a:spcAft>
              <a:buClr>
                <a:srgbClr val="284F7D"/>
              </a:buClr>
              <a:buSzPts val="1000"/>
              <a:buChar char="○"/>
              <a:defRPr sz="1000">
                <a:solidFill>
                  <a:schemeClr val="dk1"/>
                </a:solidFill>
              </a:defRPr>
            </a:lvl2pPr>
            <a:lvl3pPr marL="1371600" lvl="2" indent="-292100" algn="l">
              <a:lnSpc>
                <a:spcPct val="115000"/>
              </a:lnSpc>
              <a:spcBef>
                <a:spcPts val="1600"/>
              </a:spcBef>
              <a:spcAft>
                <a:spcPts val="0"/>
              </a:spcAft>
              <a:buClr>
                <a:srgbClr val="284F7D"/>
              </a:buClr>
              <a:buSzPts val="1000"/>
              <a:buChar char="■"/>
              <a:defRPr sz="1000">
                <a:solidFill>
                  <a:schemeClr val="dk1"/>
                </a:solidFill>
              </a:defRPr>
            </a:lvl3pPr>
            <a:lvl4pPr marL="1828800" lvl="3" indent="-292100" algn="l">
              <a:lnSpc>
                <a:spcPct val="115000"/>
              </a:lnSpc>
              <a:spcBef>
                <a:spcPts val="1600"/>
              </a:spcBef>
              <a:spcAft>
                <a:spcPts val="0"/>
              </a:spcAft>
              <a:buClr>
                <a:srgbClr val="284F7D"/>
              </a:buClr>
              <a:buSzPts val="1000"/>
              <a:buChar char="●"/>
              <a:defRPr sz="1000">
                <a:solidFill>
                  <a:schemeClr val="dk1"/>
                </a:solidFill>
              </a:defRPr>
            </a:lvl4pPr>
            <a:lvl5pPr marL="2286000" lvl="4" indent="-292100" algn="l">
              <a:lnSpc>
                <a:spcPct val="115000"/>
              </a:lnSpc>
              <a:spcBef>
                <a:spcPts val="1600"/>
              </a:spcBef>
              <a:spcAft>
                <a:spcPts val="0"/>
              </a:spcAft>
              <a:buClr>
                <a:srgbClr val="284F7D"/>
              </a:buClr>
              <a:buSzPts val="1000"/>
              <a:buChar char="○"/>
              <a:defRPr sz="1000">
                <a:solidFill>
                  <a:schemeClr val="dk1"/>
                </a:solidFill>
              </a:defRPr>
            </a:lvl5pPr>
            <a:lvl6pPr marL="2743200" lvl="5" indent="-292100" algn="l">
              <a:lnSpc>
                <a:spcPct val="115000"/>
              </a:lnSpc>
              <a:spcBef>
                <a:spcPts val="1600"/>
              </a:spcBef>
              <a:spcAft>
                <a:spcPts val="0"/>
              </a:spcAft>
              <a:buClr>
                <a:srgbClr val="284F7D"/>
              </a:buClr>
              <a:buSzPts val="1000"/>
              <a:buChar char="■"/>
              <a:defRPr sz="1000">
                <a:solidFill>
                  <a:schemeClr val="dk1"/>
                </a:solidFill>
              </a:defRPr>
            </a:lvl6pPr>
            <a:lvl7pPr marL="3200400" lvl="6" indent="-292100" algn="l">
              <a:lnSpc>
                <a:spcPct val="115000"/>
              </a:lnSpc>
              <a:spcBef>
                <a:spcPts val="1600"/>
              </a:spcBef>
              <a:spcAft>
                <a:spcPts val="0"/>
              </a:spcAft>
              <a:buClr>
                <a:srgbClr val="284F7D"/>
              </a:buClr>
              <a:buSzPts val="1000"/>
              <a:buChar char="●"/>
              <a:defRPr sz="1000">
                <a:solidFill>
                  <a:schemeClr val="dk1"/>
                </a:solidFill>
              </a:defRPr>
            </a:lvl7pPr>
            <a:lvl8pPr marL="3657600" lvl="7" indent="-292100" algn="l">
              <a:lnSpc>
                <a:spcPct val="115000"/>
              </a:lnSpc>
              <a:spcBef>
                <a:spcPts val="1600"/>
              </a:spcBef>
              <a:spcAft>
                <a:spcPts val="0"/>
              </a:spcAft>
              <a:buClr>
                <a:srgbClr val="284F7D"/>
              </a:buClr>
              <a:buSzPts val="1000"/>
              <a:buChar char="○"/>
              <a:defRPr sz="1000">
                <a:solidFill>
                  <a:schemeClr val="dk1"/>
                </a:solidFill>
              </a:defRPr>
            </a:lvl8pPr>
            <a:lvl9pPr marL="4114800" lvl="8" indent="-292100" algn="l">
              <a:lnSpc>
                <a:spcPct val="115000"/>
              </a:lnSpc>
              <a:spcBef>
                <a:spcPts val="1600"/>
              </a:spcBef>
              <a:spcAft>
                <a:spcPts val="1600"/>
              </a:spcAft>
              <a:buClr>
                <a:srgbClr val="284F7D"/>
              </a:buClr>
              <a:buSzPts val="1000"/>
              <a:buChar char="■"/>
              <a:defRPr sz="1000">
                <a:solidFill>
                  <a:schemeClr val="dk1"/>
                </a:solidFill>
              </a:defRPr>
            </a:lvl9pPr>
          </a:lstStyle>
          <a:p>
            <a:endParaRPr/>
          </a:p>
        </p:txBody>
      </p:sp>
      <p:sp>
        <p:nvSpPr>
          <p:cNvPr id="71" name="Google Shape;71;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72"/>
        <p:cNvGrpSpPr/>
        <p:nvPr/>
      </p:nvGrpSpPr>
      <p:grpSpPr>
        <a:xfrm>
          <a:off x="0" y="0"/>
          <a:ext cx="0" cy="0"/>
          <a:chOff x="0" y="0"/>
          <a:chExt cx="0" cy="0"/>
        </a:xfrm>
      </p:grpSpPr>
      <p:sp>
        <p:nvSpPr>
          <p:cNvPr id="73" name="Google Shape;73;p14"/>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14"/>
          <p:cNvGrpSpPr/>
          <p:nvPr/>
        </p:nvGrpSpPr>
        <p:grpSpPr>
          <a:xfrm>
            <a:off x="2105247" y="1"/>
            <a:ext cx="7038765" cy="5138761"/>
            <a:chOff x="3388636" y="43347"/>
            <a:chExt cx="5755327" cy="4201767"/>
          </a:xfrm>
        </p:grpSpPr>
        <p:sp>
          <p:nvSpPr>
            <p:cNvPr id="75" name="Google Shape;75;p14"/>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4"/>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99" name="Google Shape;199;p14"/>
          <p:cNvSpPr/>
          <p:nvPr/>
        </p:nvSpPr>
        <p:spPr>
          <a:xfrm>
            <a:off x="685175" y="1799775"/>
            <a:ext cx="61200" cy="238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a:lnSpc>
                <a:spcPct val="100000"/>
              </a:lnSpc>
              <a:spcBef>
                <a:spcPts val="0"/>
              </a:spcBef>
              <a:spcAft>
                <a:spcPts val="0"/>
              </a:spcAft>
              <a:buClr>
                <a:schemeClr val="dk1"/>
              </a:buClr>
              <a:buSzPts val="3600"/>
              <a:buNone/>
              <a:defRPr sz="3600" b="1">
                <a:solidFill>
                  <a:schemeClr val="dk1"/>
                </a:solidFill>
              </a:defRPr>
            </a:lvl1pPr>
            <a:lvl2pPr lvl="1" algn="l">
              <a:lnSpc>
                <a:spcPct val="100000"/>
              </a:lnSpc>
              <a:spcBef>
                <a:spcPts val="0"/>
              </a:spcBef>
              <a:spcAft>
                <a:spcPts val="0"/>
              </a:spcAft>
              <a:buClr>
                <a:schemeClr val="dk1"/>
              </a:buClr>
              <a:buSzPts val="3600"/>
              <a:buNone/>
              <a:defRPr sz="3600" b="1">
                <a:solidFill>
                  <a:schemeClr val="dk1"/>
                </a:solidFill>
              </a:defRPr>
            </a:lvl2pPr>
            <a:lvl3pPr lvl="2" algn="l">
              <a:lnSpc>
                <a:spcPct val="100000"/>
              </a:lnSpc>
              <a:spcBef>
                <a:spcPts val="0"/>
              </a:spcBef>
              <a:spcAft>
                <a:spcPts val="0"/>
              </a:spcAft>
              <a:buClr>
                <a:schemeClr val="dk1"/>
              </a:buClr>
              <a:buSzPts val="3600"/>
              <a:buNone/>
              <a:defRPr sz="3600" b="1">
                <a:solidFill>
                  <a:schemeClr val="dk1"/>
                </a:solidFill>
              </a:defRPr>
            </a:lvl3pPr>
            <a:lvl4pPr lvl="3" algn="l">
              <a:lnSpc>
                <a:spcPct val="100000"/>
              </a:lnSpc>
              <a:spcBef>
                <a:spcPts val="0"/>
              </a:spcBef>
              <a:spcAft>
                <a:spcPts val="0"/>
              </a:spcAft>
              <a:buClr>
                <a:schemeClr val="dk1"/>
              </a:buClr>
              <a:buSzPts val="3600"/>
              <a:buNone/>
              <a:defRPr sz="3600" b="1">
                <a:solidFill>
                  <a:schemeClr val="dk1"/>
                </a:solidFill>
              </a:defRPr>
            </a:lvl4pPr>
            <a:lvl5pPr lvl="4" algn="l">
              <a:lnSpc>
                <a:spcPct val="100000"/>
              </a:lnSpc>
              <a:spcBef>
                <a:spcPts val="0"/>
              </a:spcBef>
              <a:spcAft>
                <a:spcPts val="0"/>
              </a:spcAft>
              <a:buClr>
                <a:schemeClr val="dk1"/>
              </a:buClr>
              <a:buSzPts val="3600"/>
              <a:buNone/>
              <a:defRPr sz="3600" b="1">
                <a:solidFill>
                  <a:schemeClr val="dk1"/>
                </a:solidFill>
              </a:defRPr>
            </a:lvl5pPr>
            <a:lvl6pPr lvl="5" algn="l">
              <a:lnSpc>
                <a:spcPct val="100000"/>
              </a:lnSpc>
              <a:spcBef>
                <a:spcPts val="0"/>
              </a:spcBef>
              <a:spcAft>
                <a:spcPts val="0"/>
              </a:spcAft>
              <a:buClr>
                <a:schemeClr val="dk1"/>
              </a:buClr>
              <a:buSzPts val="3600"/>
              <a:buNone/>
              <a:defRPr sz="3600" b="1">
                <a:solidFill>
                  <a:schemeClr val="dk1"/>
                </a:solidFill>
              </a:defRPr>
            </a:lvl6pPr>
            <a:lvl7pPr lvl="6" algn="l">
              <a:lnSpc>
                <a:spcPct val="100000"/>
              </a:lnSpc>
              <a:spcBef>
                <a:spcPts val="0"/>
              </a:spcBef>
              <a:spcAft>
                <a:spcPts val="0"/>
              </a:spcAft>
              <a:buClr>
                <a:schemeClr val="dk1"/>
              </a:buClr>
              <a:buSzPts val="3600"/>
              <a:buNone/>
              <a:defRPr sz="3600" b="1">
                <a:solidFill>
                  <a:schemeClr val="dk1"/>
                </a:solidFill>
              </a:defRPr>
            </a:lvl7pPr>
            <a:lvl8pPr lvl="7" algn="l">
              <a:lnSpc>
                <a:spcPct val="100000"/>
              </a:lnSpc>
              <a:spcBef>
                <a:spcPts val="0"/>
              </a:spcBef>
              <a:spcAft>
                <a:spcPts val="0"/>
              </a:spcAft>
              <a:buClr>
                <a:schemeClr val="dk1"/>
              </a:buClr>
              <a:buSzPts val="3600"/>
              <a:buNone/>
              <a:defRPr sz="3600" b="1">
                <a:solidFill>
                  <a:schemeClr val="dk1"/>
                </a:solidFill>
              </a:defRPr>
            </a:lvl8pPr>
            <a:lvl9pPr lvl="8" algn="l">
              <a:lnSpc>
                <a:spcPct val="100000"/>
              </a:lnSpc>
              <a:spcBef>
                <a:spcPts val="0"/>
              </a:spcBef>
              <a:spcAft>
                <a:spcPts val="0"/>
              </a:spcAft>
              <a:buClr>
                <a:schemeClr val="dk1"/>
              </a:buClr>
              <a:buSzPts val="3600"/>
              <a:buNone/>
              <a:defRPr sz="3600" b="1">
                <a:solidFill>
                  <a:schemeClr val="dk1"/>
                </a:solidFill>
              </a:defRPr>
            </a:lvl9pPr>
          </a:lstStyle>
          <a:p>
            <a:endParaRPr/>
          </a:p>
        </p:txBody>
      </p:sp>
      <p:sp>
        <p:nvSpPr>
          <p:cNvPr id="201" name="Google Shape;201;p14"/>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chemeClr val="dk2"/>
              </a:buClr>
              <a:buSzPts val="1800"/>
              <a:buNone/>
              <a:defRPr sz="1800">
                <a:solidFill>
                  <a:schemeClr val="dk2"/>
                </a:solidFill>
              </a:defRPr>
            </a:lvl1pPr>
            <a:lvl2pPr lvl="1" algn="l">
              <a:lnSpc>
                <a:spcPct val="100000"/>
              </a:lnSpc>
              <a:spcBef>
                <a:spcPts val="0"/>
              </a:spcBef>
              <a:spcAft>
                <a:spcPts val="0"/>
              </a:spcAft>
              <a:buClr>
                <a:schemeClr val="dk2"/>
              </a:buClr>
              <a:buSzPts val="1800"/>
              <a:buNone/>
              <a:defRPr sz="1800">
                <a:solidFill>
                  <a:schemeClr val="dk2"/>
                </a:solidFill>
              </a:defRPr>
            </a:lvl2pPr>
            <a:lvl3pPr lvl="2" algn="l">
              <a:lnSpc>
                <a:spcPct val="100000"/>
              </a:lnSpc>
              <a:spcBef>
                <a:spcPts val="0"/>
              </a:spcBef>
              <a:spcAft>
                <a:spcPts val="0"/>
              </a:spcAft>
              <a:buClr>
                <a:schemeClr val="dk2"/>
              </a:buClr>
              <a:buSzPts val="1800"/>
              <a:buNone/>
              <a:defRPr sz="1800">
                <a:solidFill>
                  <a:schemeClr val="dk2"/>
                </a:solidFill>
              </a:defRPr>
            </a:lvl3pPr>
            <a:lvl4pPr lvl="3" algn="l">
              <a:lnSpc>
                <a:spcPct val="100000"/>
              </a:lnSpc>
              <a:spcBef>
                <a:spcPts val="0"/>
              </a:spcBef>
              <a:spcAft>
                <a:spcPts val="0"/>
              </a:spcAft>
              <a:buClr>
                <a:schemeClr val="dk2"/>
              </a:buClr>
              <a:buSzPts val="1800"/>
              <a:buNone/>
              <a:defRPr sz="1800">
                <a:solidFill>
                  <a:schemeClr val="dk2"/>
                </a:solidFill>
              </a:defRPr>
            </a:lvl4pPr>
            <a:lvl5pPr lvl="4" algn="l">
              <a:lnSpc>
                <a:spcPct val="100000"/>
              </a:lnSpc>
              <a:spcBef>
                <a:spcPts val="0"/>
              </a:spcBef>
              <a:spcAft>
                <a:spcPts val="0"/>
              </a:spcAft>
              <a:buClr>
                <a:schemeClr val="dk2"/>
              </a:buClr>
              <a:buSzPts val="1800"/>
              <a:buNone/>
              <a:defRPr sz="1800">
                <a:solidFill>
                  <a:schemeClr val="dk2"/>
                </a:solidFill>
              </a:defRPr>
            </a:lvl5pPr>
            <a:lvl6pPr lvl="5" algn="l">
              <a:lnSpc>
                <a:spcPct val="100000"/>
              </a:lnSpc>
              <a:spcBef>
                <a:spcPts val="0"/>
              </a:spcBef>
              <a:spcAft>
                <a:spcPts val="0"/>
              </a:spcAft>
              <a:buClr>
                <a:schemeClr val="dk2"/>
              </a:buClr>
              <a:buSzPts val="1800"/>
              <a:buNone/>
              <a:defRPr sz="1800">
                <a:solidFill>
                  <a:schemeClr val="dk2"/>
                </a:solidFill>
              </a:defRPr>
            </a:lvl6pPr>
            <a:lvl7pPr lvl="6" algn="l">
              <a:lnSpc>
                <a:spcPct val="100000"/>
              </a:lnSpc>
              <a:spcBef>
                <a:spcPts val="0"/>
              </a:spcBef>
              <a:spcAft>
                <a:spcPts val="0"/>
              </a:spcAft>
              <a:buClr>
                <a:schemeClr val="dk2"/>
              </a:buClr>
              <a:buSzPts val="1800"/>
              <a:buNone/>
              <a:defRPr sz="1800">
                <a:solidFill>
                  <a:schemeClr val="dk2"/>
                </a:solidFill>
              </a:defRPr>
            </a:lvl7pPr>
            <a:lvl8pPr lvl="7" algn="l">
              <a:lnSpc>
                <a:spcPct val="100000"/>
              </a:lnSpc>
              <a:spcBef>
                <a:spcPts val="0"/>
              </a:spcBef>
              <a:spcAft>
                <a:spcPts val="0"/>
              </a:spcAft>
              <a:buClr>
                <a:schemeClr val="dk2"/>
              </a:buClr>
              <a:buSzPts val="1800"/>
              <a:buNone/>
              <a:defRPr sz="1800">
                <a:solidFill>
                  <a:schemeClr val="dk2"/>
                </a:solidFill>
              </a:defRPr>
            </a:lvl8pPr>
            <a:lvl9pPr lvl="8" algn="l">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202" name="Google Shape;202;p14"/>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
  <p:cSld name="AUTOLAYOUT_3">
    <p:bg>
      <p:bgPr>
        <a:solidFill>
          <a:srgbClr val="FFFFFF"/>
        </a:solidFill>
        <a:effectLst/>
      </p:bgPr>
    </p:bg>
    <p:spTree>
      <p:nvGrpSpPr>
        <p:cNvPr id="1" name="Shape 203"/>
        <p:cNvGrpSpPr/>
        <p:nvPr/>
      </p:nvGrpSpPr>
      <p:grpSpPr>
        <a:xfrm>
          <a:off x="0" y="0"/>
          <a:ext cx="0" cy="0"/>
          <a:chOff x="0" y="0"/>
          <a:chExt cx="0" cy="0"/>
        </a:xfrm>
      </p:grpSpPr>
      <p:sp>
        <p:nvSpPr>
          <p:cNvPr id="204" name="Google Shape;204;p1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25" y="0"/>
            <a:ext cx="9144000" cy="17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6551675" y="0"/>
            <a:ext cx="2592300" cy="17415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5"/>
          <p:cNvSpPr/>
          <p:nvPr/>
        </p:nvSpPr>
        <p:spPr>
          <a:xfrm rot="10800000">
            <a:off x="3991228" y="0"/>
            <a:ext cx="1727100" cy="17415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rot="10800000">
            <a:off x="3991228" y="0"/>
            <a:ext cx="1727100" cy="17415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5"/>
          <p:cNvSpPr/>
          <p:nvPr/>
        </p:nvSpPr>
        <p:spPr>
          <a:xfrm rot="10800000">
            <a:off x="4431837" y="0"/>
            <a:ext cx="1727100" cy="17415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5"/>
          <p:cNvSpPr/>
          <p:nvPr/>
        </p:nvSpPr>
        <p:spPr>
          <a:xfrm rot="10800000">
            <a:off x="4431837" y="0"/>
            <a:ext cx="1727100" cy="17415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5"/>
          <p:cNvSpPr/>
          <p:nvPr/>
        </p:nvSpPr>
        <p:spPr>
          <a:xfrm rot="10800000">
            <a:off x="4856511" y="0"/>
            <a:ext cx="1727100" cy="17415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p:nvPr/>
        </p:nvSpPr>
        <p:spPr>
          <a:xfrm rot="10800000">
            <a:off x="4856511" y="0"/>
            <a:ext cx="1727100" cy="17415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5"/>
          <p:cNvSpPr txBox="1">
            <a:spLocks noGrp="1"/>
          </p:cNvSpPr>
          <p:nvPr>
            <p:ph type="title"/>
          </p:nvPr>
        </p:nvSpPr>
        <p:spPr>
          <a:xfrm>
            <a:off x="324475" y="148225"/>
            <a:ext cx="3559500" cy="13737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None/>
              <a:defRPr sz="2800" b="1">
                <a:solidFill>
                  <a:schemeClr val="lt1"/>
                </a:solidFill>
              </a:defRPr>
            </a:lvl1pPr>
            <a:lvl2pPr lvl="1" algn="l" rtl="0">
              <a:lnSpc>
                <a:spcPct val="100000"/>
              </a:lnSpc>
              <a:spcBef>
                <a:spcPts val="0"/>
              </a:spcBef>
              <a:spcAft>
                <a:spcPts val="0"/>
              </a:spcAft>
              <a:buNone/>
              <a:defRPr sz="2800" b="1">
                <a:solidFill>
                  <a:schemeClr val="lt1"/>
                </a:solidFill>
              </a:defRPr>
            </a:lvl2pPr>
            <a:lvl3pPr lvl="2" algn="l" rtl="0">
              <a:lnSpc>
                <a:spcPct val="100000"/>
              </a:lnSpc>
              <a:spcBef>
                <a:spcPts val="0"/>
              </a:spcBef>
              <a:spcAft>
                <a:spcPts val="0"/>
              </a:spcAft>
              <a:buNone/>
              <a:defRPr sz="2800" b="1">
                <a:solidFill>
                  <a:schemeClr val="lt1"/>
                </a:solidFill>
              </a:defRPr>
            </a:lvl3pPr>
            <a:lvl4pPr lvl="3" algn="l" rtl="0">
              <a:lnSpc>
                <a:spcPct val="100000"/>
              </a:lnSpc>
              <a:spcBef>
                <a:spcPts val="0"/>
              </a:spcBef>
              <a:spcAft>
                <a:spcPts val="0"/>
              </a:spcAft>
              <a:buNone/>
              <a:defRPr sz="2800" b="1">
                <a:solidFill>
                  <a:schemeClr val="lt1"/>
                </a:solidFill>
              </a:defRPr>
            </a:lvl4pPr>
            <a:lvl5pPr lvl="4" algn="l" rtl="0">
              <a:lnSpc>
                <a:spcPct val="100000"/>
              </a:lnSpc>
              <a:spcBef>
                <a:spcPts val="0"/>
              </a:spcBef>
              <a:spcAft>
                <a:spcPts val="0"/>
              </a:spcAft>
              <a:buNone/>
              <a:defRPr sz="2800" b="1">
                <a:solidFill>
                  <a:schemeClr val="lt1"/>
                </a:solidFill>
              </a:defRPr>
            </a:lvl5pPr>
            <a:lvl6pPr lvl="5" algn="l" rtl="0">
              <a:lnSpc>
                <a:spcPct val="100000"/>
              </a:lnSpc>
              <a:spcBef>
                <a:spcPts val="0"/>
              </a:spcBef>
              <a:spcAft>
                <a:spcPts val="0"/>
              </a:spcAft>
              <a:buNone/>
              <a:defRPr sz="2800" b="1">
                <a:solidFill>
                  <a:schemeClr val="lt1"/>
                </a:solidFill>
              </a:defRPr>
            </a:lvl6pPr>
            <a:lvl7pPr lvl="6" algn="l" rtl="0">
              <a:lnSpc>
                <a:spcPct val="100000"/>
              </a:lnSpc>
              <a:spcBef>
                <a:spcPts val="0"/>
              </a:spcBef>
              <a:spcAft>
                <a:spcPts val="0"/>
              </a:spcAft>
              <a:buNone/>
              <a:defRPr sz="2800" b="1">
                <a:solidFill>
                  <a:schemeClr val="lt1"/>
                </a:solidFill>
              </a:defRPr>
            </a:lvl7pPr>
            <a:lvl8pPr lvl="7" algn="l" rtl="0">
              <a:lnSpc>
                <a:spcPct val="100000"/>
              </a:lnSpc>
              <a:spcBef>
                <a:spcPts val="0"/>
              </a:spcBef>
              <a:spcAft>
                <a:spcPts val="0"/>
              </a:spcAft>
              <a:buNone/>
              <a:defRPr sz="2800" b="1">
                <a:solidFill>
                  <a:schemeClr val="lt1"/>
                </a:solidFill>
              </a:defRPr>
            </a:lvl8pPr>
            <a:lvl9pPr lvl="8" algn="l" rtl="0">
              <a:lnSpc>
                <a:spcPct val="100000"/>
              </a:lnSpc>
              <a:spcBef>
                <a:spcPts val="0"/>
              </a:spcBef>
              <a:spcAft>
                <a:spcPts val="0"/>
              </a:spcAft>
              <a:buNone/>
              <a:defRPr sz="2800" b="1">
                <a:solidFill>
                  <a:schemeClr val="lt1"/>
                </a:solidFill>
              </a:defRPr>
            </a:lvl9pPr>
          </a:lstStyle>
          <a:p>
            <a:endParaRPr/>
          </a:p>
        </p:txBody>
      </p:sp>
      <p:sp>
        <p:nvSpPr>
          <p:cNvPr id="214" name="Google Shape;214;p15"/>
          <p:cNvSpPr txBox="1">
            <a:spLocks noGrp="1"/>
          </p:cNvSpPr>
          <p:nvPr>
            <p:ph type="body" idx="1"/>
          </p:nvPr>
        </p:nvSpPr>
        <p:spPr>
          <a:xfrm>
            <a:off x="324475" y="1920450"/>
            <a:ext cx="4124100" cy="2704200"/>
          </a:xfrm>
          <a:prstGeom prst="rect">
            <a:avLst/>
          </a:prstGeom>
          <a:noFill/>
        </p:spPr>
        <p:txBody>
          <a:bodyPr spcFirstLastPara="1" wrap="square" lIns="91425" tIns="91425" rIns="91425" bIns="91425" anchor="t" anchorCtr="0"/>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298450" algn="l" rtl="0">
              <a:lnSpc>
                <a:spcPct val="115000"/>
              </a:lnSpc>
              <a:spcBef>
                <a:spcPts val="1600"/>
              </a:spcBef>
              <a:spcAft>
                <a:spcPts val="0"/>
              </a:spcAft>
              <a:buClr>
                <a:schemeClr val="dk2"/>
              </a:buClr>
              <a:buSzPts val="1100"/>
              <a:buChar char="○"/>
              <a:defRPr sz="1400">
                <a:solidFill>
                  <a:schemeClr val="dk2"/>
                </a:solidFill>
              </a:defRPr>
            </a:lvl2pPr>
            <a:lvl3pPr marL="1371600" lvl="2" indent="-298450" algn="l" rtl="0">
              <a:lnSpc>
                <a:spcPct val="115000"/>
              </a:lnSpc>
              <a:spcBef>
                <a:spcPts val="1600"/>
              </a:spcBef>
              <a:spcAft>
                <a:spcPts val="0"/>
              </a:spcAft>
              <a:buClr>
                <a:schemeClr val="dk2"/>
              </a:buClr>
              <a:buSzPts val="1100"/>
              <a:buChar char="■"/>
              <a:defRPr sz="1400">
                <a:solidFill>
                  <a:schemeClr val="dk2"/>
                </a:solidFill>
              </a:defRPr>
            </a:lvl3pPr>
            <a:lvl4pPr marL="1828800" lvl="3" indent="-298450" algn="l" rtl="0">
              <a:lnSpc>
                <a:spcPct val="115000"/>
              </a:lnSpc>
              <a:spcBef>
                <a:spcPts val="1600"/>
              </a:spcBef>
              <a:spcAft>
                <a:spcPts val="0"/>
              </a:spcAft>
              <a:buClr>
                <a:schemeClr val="dk2"/>
              </a:buClr>
              <a:buSzPts val="1100"/>
              <a:buChar char="●"/>
              <a:defRPr sz="1400">
                <a:solidFill>
                  <a:schemeClr val="dk2"/>
                </a:solidFill>
              </a:defRPr>
            </a:lvl4pPr>
            <a:lvl5pPr marL="2286000" lvl="4" indent="-298450" algn="l" rtl="0">
              <a:lnSpc>
                <a:spcPct val="115000"/>
              </a:lnSpc>
              <a:spcBef>
                <a:spcPts val="1600"/>
              </a:spcBef>
              <a:spcAft>
                <a:spcPts val="0"/>
              </a:spcAft>
              <a:buClr>
                <a:schemeClr val="dk2"/>
              </a:buClr>
              <a:buSzPts val="1100"/>
              <a:buChar char="○"/>
              <a:defRPr sz="1400">
                <a:solidFill>
                  <a:schemeClr val="dk2"/>
                </a:solidFill>
              </a:defRPr>
            </a:lvl5pPr>
            <a:lvl6pPr marL="2743200" lvl="5" indent="-298450" algn="l" rtl="0">
              <a:lnSpc>
                <a:spcPct val="115000"/>
              </a:lnSpc>
              <a:spcBef>
                <a:spcPts val="1600"/>
              </a:spcBef>
              <a:spcAft>
                <a:spcPts val="0"/>
              </a:spcAft>
              <a:buClr>
                <a:schemeClr val="dk2"/>
              </a:buClr>
              <a:buSzPts val="1100"/>
              <a:buChar char="■"/>
              <a:defRPr sz="1400">
                <a:solidFill>
                  <a:schemeClr val="dk2"/>
                </a:solidFill>
              </a:defRPr>
            </a:lvl6pPr>
            <a:lvl7pPr marL="3200400" lvl="6" indent="-298450" algn="l" rtl="0">
              <a:lnSpc>
                <a:spcPct val="115000"/>
              </a:lnSpc>
              <a:spcBef>
                <a:spcPts val="1600"/>
              </a:spcBef>
              <a:spcAft>
                <a:spcPts val="0"/>
              </a:spcAft>
              <a:buClr>
                <a:schemeClr val="dk2"/>
              </a:buClr>
              <a:buSzPts val="1100"/>
              <a:buChar char="●"/>
              <a:defRPr sz="1400">
                <a:solidFill>
                  <a:schemeClr val="dk2"/>
                </a:solidFill>
              </a:defRPr>
            </a:lvl7pPr>
            <a:lvl8pPr marL="3657600" lvl="7" indent="-298450" algn="l" rtl="0">
              <a:lnSpc>
                <a:spcPct val="115000"/>
              </a:lnSpc>
              <a:spcBef>
                <a:spcPts val="1600"/>
              </a:spcBef>
              <a:spcAft>
                <a:spcPts val="0"/>
              </a:spcAft>
              <a:buClr>
                <a:schemeClr val="dk2"/>
              </a:buClr>
              <a:buSzPts val="1100"/>
              <a:buChar char="○"/>
              <a:defRPr sz="1400">
                <a:solidFill>
                  <a:schemeClr val="dk2"/>
                </a:solidFill>
              </a:defRPr>
            </a:lvl8pPr>
            <a:lvl9pPr marL="4114800" lvl="8" indent="-298450" algn="l" rtl="0">
              <a:lnSpc>
                <a:spcPct val="115000"/>
              </a:lnSpc>
              <a:spcBef>
                <a:spcPts val="1600"/>
              </a:spcBef>
              <a:spcAft>
                <a:spcPts val="1600"/>
              </a:spcAft>
              <a:buClr>
                <a:schemeClr val="dk2"/>
              </a:buClr>
              <a:buSzPts val="1100"/>
              <a:buChar char="■"/>
              <a:defRPr sz="1400">
                <a:solidFill>
                  <a:schemeClr val="dk2"/>
                </a:solidFill>
              </a:defRPr>
            </a:lvl9pPr>
          </a:lstStyle>
          <a:p>
            <a:endParaRPr/>
          </a:p>
        </p:txBody>
      </p:sp>
      <p:sp>
        <p:nvSpPr>
          <p:cNvPr id="215" name="Google Shape;215;p15"/>
          <p:cNvSpPr txBox="1">
            <a:spLocks noGrp="1"/>
          </p:cNvSpPr>
          <p:nvPr>
            <p:ph type="body" idx="2"/>
          </p:nvPr>
        </p:nvSpPr>
        <p:spPr>
          <a:xfrm>
            <a:off x="4668277" y="1920450"/>
            <a:ext cx="4124100" cy="2704200"/>
          </a:xfrm>
          <a:prstGeom prst="rect">
            <a:avLst/>
          </a:prstGeom>
          <a:noFill/>
        </p:spPr>
        <p:txBody>
          <a:bodyPr spcFirstLastPara="1" wrap="square" lIns="91425" tIns="91425" rIns="91425" bIns="91425" anchor="t" anchorCtr="0"/>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298450" algn="l" rtl="0">
              <a:lnSpc>
                <a:spcPct val="115000"/>
              </a:lnSpc>
              <a:spcBef>
                <a:spcPts val="1600"/>
              </a:spcBef>
              <a:spcAft>
                <a:spcPts val="0"/>
              </a:spcAft>
              <a:buClr>
                <a:schemeClr val="dk2"/>
              </a:buClr>
              <a:buSzPts val="1100"/>
              <a:buChar char="○"/>
              <a:defRPr sz="1400">
                <a:solidFill>
                  <a:schemeClr val="dk2"/>
                </a:solidFill>
              </a:defRPr>
            </a:lvl2pPr>
            <a:lvl3pPr marL="1371600" lvl="2" indent="-298450" algn="l" rtl="0">
              <a:lnSpc>
                <a:spcPct val="115000"/>
              </a:lnSpc>
              <a:spcBef>
                <a:spcPts val="1600"/>
              </a:spcBef>
              <a:spcAft>
                <a:spcPts val="0"/>
              </a:spcAft>
              <a:buClr>
                <a:schemeClr val="dk2"/>
              </a:buClr>
              <a:buSzPts val="1100"/>
              <a:buChar char="■"/>
              <a:defRPr sz="1400">
                <a:solidFill>
                  <a:schemeClr val="dk2"/>
                </a:solidFill>
              </a:defRPr>
            </a:lvl3pPr>
            <a:lvl4pPr marL="1828800" lvl="3" indent="-298450" algn="l" rtl="0">
              <a:lnSpc>
                <a:spcPct val="115000"/>
              </a:lnSpc>
              <a:spcBef>
                <a:spcPts val="1600"/>
              </a:spcBef>
              <a:spcAft>
                <a:spcPts val="0"/>
              </a:spcAft>
              <a:buClr>
                <a:schemeClr val="dk2"/>
              </a:buClr>
              <a:buSzPts val="1100"/>
              <a:buChar char="●"/>
              <a:defRPr sz="1400">
                <a:solidFill>
                  <a:schemeClr val="dk2"/>
                </a:solidFill>
              </a:defRPr>
            </a:lvl4pPr>
            <a:lvl5pPr marL="2286000" lvl="4" indent="-298450" algn="l" rtl="0">
              <a:lnSpc>
                <a:spcPct val="115000"/>
              </a:lnSpc>
              <a:spcBef>
                <a:spcPts val="1600"/>
              </a:spcBef>
              <a:spcAft>
                <a:spcPts val="0"/>
              </a:spcAft>
              <a:buClr>
                <a:schemeClr val="dk2"/>
              </a:buClr>
              <a:buSzPts val="1100"/>
              <a:buChar char="○"/>
              <a:defRPr sz="1400">
                <a:solidFill>
                  <a:schemeClr val="dk2"/>
                </a:solidFill>
              </a:defRPr>
            </a:lvl5pPr>
            <a:lvl6pPr marL="2743200" lvl="5" indent="-298450" algn="l" rtl="0">
              <a:lnSpc>
                <a:spcPct val="115000"/>
              </a:lnSpc>
              <a:spcBef>
                <a:spcPts val="1600"/>
              </a:spcBef>
              <a:spcAft>
                <a:spcPts val="0"/>
              </a:spcAft>
              <a:buClr>
                <a:schemeClr val="dk2"/>
              </a:buClr>
              <a:buSzPts val="1100"/>
              <a:buChar char="■"/>
              <a:defRPr sz="1400">
                <a:solidFill>
                  <a:schemeClr val="dk2"/>
                </a:solidFill>
              </a:defRPr>
            </a:lvl6pPr>
            <a:lvl7pPr marL="3200400" lvl="6" indent="-298450" algn="l" rtl="0">
              <a:lnSpc>
                <a:spcPct val="115000"/>
              </a:lnSpc>
              <a:spcBef>
                <a:spcPts val="1600"/>
              </a:spcBef>
              <a:spcAft>
                <a:spcPts val="0"/>
              </a:spcAft>
              <a:buClr>
                <a:schemeClr val="dk2"/>
              </a:buClr>
              <a:buSzPts val="1100"/>
              <a:buChar char="●"/>
              <a:defRPr sz="1400">
                <a:solidFill>
                  <a:schemeClr val="dk2"/>
                </a:solidFill>
              </a:defRPr>
            </a:lvl7pPr>
            <a:lvl8pPr marL="3657600" lvl="7" indent="-298450" algn="l" rtl="0">
              <a:lnSpc>
                <a:spcPct val="115000"/>
              </a:lnSpc>
              <a:spcBef>
                <a:spcPts val="1600"/>
              </a:spcBef>
              <a:spcAft>
                <a:spcPts val="0"/>
              </a:spcAft>
              <a:buClr>
                <a:schemeClr val="dk2"/>
              </a:buClr>
              <a:buSzPts val="1100"/>
              <a:buChar char="○"/>
              <a:defRPr sz="1400">
                <a:solidFill>
                  <a:schemeClr val="dk2"/>
                </a:solidFill>
              </a:defRPr>
            </a:lvl8pPr>
            <a:lvl9pPr marL="4114800" lvl="8" indent="-298450" algn="l" rtl="0">
              <a:lnSpc>
                <a:spcPct val="115000"/>
              </a:lnSpc>
              <a:spcBef>
                <a:spcPts val="1600"/>
              </a:spcBef>
              <a:spcAft>
                <a:spcPts val="1600"/>
              </a:spcAft>
              <a:buClr>
                <a:schemeClr val="dk2"/>
              </a:buClr>
              <a:buSzPts val="1100"/>
              <a:buChar char="■"/>
              <a:defRPr sz="1400">
                <a:solidFill>
                  <a:schemeClr val="dk2"/>
                </a:solidFill>
              </a:defRPr>
            </a:lvl9pPr>
          </a:lstStyle>
          <a:p>
            <a:endParaRPr/>
          </a:p>
        </p:txBody>
      </p:sp>
      <p:sp>
        <p:nvSpPr>
          <p:cNvPr id="216" name="Google Shape;216;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3">
  <p:cSld name="AUTOLAYOUT_4">
    <p:bg>
      <p:bgPr>
        <a:solidFill>
          <a:srgbClr val="FFFFFF"/>
        </a:solidFill>
        <a:effectLst/>
      </p:bgPr>
    </p:bg>
    <p:spTree>
      <p:nvGrpSpPr>
        <p:cNvPr id="1" name="Shape 217"/>
        <p:cNvGrpSpPr/>
        <p:nvPr/>
      </p:nvGrpSpPr>
      <p:grpSpPr>
        <a:xfrm>
          <a:off x="0" y="0"/>
          <a:ext cx="0" cy="0"/>
          <a:chOff x="0" y="0"/>
          <a:chExt cx="0" cy="0"/>
        </a:xfrm>
      </p:grpSpPr>
      <p:sp>
        <p:nvSpPr>
          <p:cNvPr id="218" name="Google Shape;218;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p:cNvSpPr/>
          <p:nvPr/>
        </p:nvSpPr>
        <p:spPr>
          <a:xfrm>
            <a:off x="0" y="4665575"/>
            <a:ext cx="9144000" cy="477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0" name="Google Shape;220;p16"/>
          <p:cNvCxnSpPr/>
          <p:nvPr/>
        </p:nvCxnSpPr>
        <p:spPr>
          <a:xfrm>
            <a:off x="1128750" y="1995025"/>
            <a:ext cx="6886500" cy="0"/>
          </a:xfrm>
          <a:prstGeom prst="straightConnector1">
            <a:avLst/>
          </a:prstGeom>
          <a:noFill/>
          <a:ln w="9525" cap="flat" cmpd="sng">
            <a:solidFill>
              <a:schemeClr val="dk1"/>
            </a:solidFill>
            <a:prstDash val="dot"/>
            <a:round/>
            <a:headEnd type="none" w="sm" len="sm"/>
            <a:tailEnd type="none" w="sm" len="sm"/>
          </a:ln>
        </p:spPr>
      </p:cxnSp>
      <p:sp>
        <p:nvSpPr>
          <p:cNvPr id="221" name="Google Shape;221;p16"/>
          <p:cNvSpPr txBox="1">
            <a:spLocks noGrp="1"/>
          </p:cNvSpPr>
          <p:nvPr>
            <p:ph type="title"/>
          </p:nvPr>
        </p:nvSpPr>
        <p:spPr>
          <a:xfrm>
            <a:off x="1128750" y="394200"/>
            <a:ext cx="6886500" cy="1412100"/>
          </a:xfrm>
          <a:prstGeom prst="rect">
            <a:avLst/>
          </a:prstGeom>
          <a:noFill/>
        </p:spPr>
        <p:txBody>
          <a:bodyPr spcFirstLastPara="1" wrap="square" lIns="91425" tIns="91425" rIns="91425" bIns="91425" anchor="b" anchorCtr="0"/>
          <a:lstStyle>
            <a:lvl1pPr lvl="0" algn="ctr">
              <a:lnSpc>
                <a:spcPct val="100000"/>
              </a:lnSpc>
              <a:spcBef>
                <a:spcPts val="0"/>
              </a:spcBef>
              <a:spcAft>
                <a:spcPts val="0"/>
              </a:spcAft>
              <a:buClr>
                <a:schemeClr val="dk1"/>
              </a:buClr>
              <a:buSzPts val="3600"/>
              <a:buNone/>
              <a:defRPr sz="3600" b="1">
                <a:solidFill>
                  <a:schemeClr val="dk1"/>
                </a:solidFill>
              </a:defRPr>
            </a:lvl1pPr>
            <a:lvl2pPr lvl="1" algn="ctr">
              <a:lnSpc>
                <a:spcPct val="100000"/>
              </a:lnSpc>
              <a:spcBef>
                <a:spcPts val="0"/>
              </a:spcBef>
              <a:spcAft>
                <a:spcPts val="0"/>
              </a:spcAft>
              <a:buClr>
                <a:schemeClr val="dk1"/>
              </a:buClr>
              <a:buSzPts val="3600"/>
              <a:buNone/>
              <a:defRPr sz="3600" b="1">
                <a:solidFill>
                  <a:schemeClr val="dk1"/>
                </a:solidFill>
              </a:defRPr>
            </a:lvl2pPr>
            <a:lvl3pPr lvl="2" algn="ctr">
              <a:lnSpc>
                <a:spcPct val="100000"/>
              </a:lnSpc>
              <a:spcBef>
                <a:spcPts val="0"/>
              </a:spcBef>
              <a:spcAft>
                <a:spcPts val="0"/>
              </a:spcAft>
              <a:buClr>
                <a:schemeClr val="dk1"/>
              </a:buClr>
              <a:buSzPts val="3600"/>
              <a:buNone/>
              <a:defRPr sz="3600" b="1">
                <a:solidFill>
                  <a:schemeClr val="dk1"/>
                </a:solidFill>
              </a:defRPr>
            </a:lvl3pPr>
            <a:lvl4pPr lvl="3" algn="ctr">
              <a:lnSpc>
                <a:spcPct val="100000"/>
              </a:lnSpc>
              <a:spcBef>
                <a:spcPts val="0"/>
              </a:spcBef>
              <a:spcAft>
                <a:spcPts val="0"/>
              </a:spcAft>
              <a:buClr>
                <a:schemeClr val="dk1"/>
              </a:buClr>
              <a:buSzPts val="3600"/>
              <a:buNone/>
              <a:defRPr sz="3600" b="1">
                <a:solidFill>
                  <a:schemeClr val="dk1"/>
                </a:solidFill>
              </a:defRPr>
            </a:lvl4pPr>
            <a:lvl5pPr lvl="4" algn="ctr">
              <a:lnSpc>
                <a:spcPct val="100000"/>
              </a:lnSpc>
              <a:spcBef>
                <a:spcPts val="0"/>
              </a:spcBef>
              <a:spcAft>
                <a:spcPts val="0"/>
              </a:spcAft>
              <a:buClr>
                <a:schemeClr val="dk1"/>
              </a:buClr>
              <a:buSzPts val="3600"/>
              <a:buNone/>
              <a:defRPr sz="3600" b="1">
                <a:solidFill>
                  <a:schemeClr val="dk1"/>
                </a:solidFill>
              </a:defRPr>
            </a:lvl5pPr>
            <a:lvl6pPr lvl="5" algn="ctr">
              <a:lnSpc>
                <a:spcPct val="100000"/>
              </a:lnSpc>
              <a:spcBef>
                <a:spcPts val="0"/>
              </a:spcBef>
              <a:spcAft>
                <a:spcPts val="0"/>
              </a:spcAft>
              <a:buClr>
                <a:schemeClr val="dk1"/>
              </a:buClr>
              <a:buSzPts val="3600"/>
              <a:buNone/>
              <a:defRPr sz="3600" b="1">
                <a:solidFill>
                  <a:schemeClr val="dk1"/>
                </a:solidFill>
              </a:defRPr>
            </a:lvl6pPr>
            <a:lvl7pPr lvl="6" algn="ctr">
              <a:lnSpc>
                <a:spcPct val="100000"/>
              </a:lnSpc>
              <a:spcBef>
                <a:spcPts val="0"/>
              </a:spcBef>
              <a:spcAft>
                <a:spcPts val="0"/>
              </a:spcAft>
              <a:buClr>
                <a:schemeClr val="dk1"/>
              </a:buClr>
              <a:buSzPts val="3600"/>
              <a:buNone/>
              <a:defRPr sz="3600" b="1">
                <a:solidFill>
                  <a:schemeClr val="dk1"/>
                </a:solidFill>
              </a:defRPr>
            </a:lvl7pPr>
            <a:lvl8pPr lvl="7" algn="ctr">
              <a:lnSpc>
                <a:spcPct val="100000"/>
              </a:lnSpc>
              <a:spcBef>
                <a:spcPts val="0"/>
              </a:spcBef>
              <a:spcAft>
                <a:spcPts val="0"/>
              </a:spcAft>
              <a:buClr>
                <a:schemeClr val="dk1"/>
              </a:buClr>
              <a:buSzPts val="3600"/>
              <a:buNone/>
              <a:defRPr sz="3600" b="1">
                <a:solidFill>
                  <a:schemeClr val="dk1"/>
                </a:solidFill>
              </a:defRPr>
            </a:lvl8pPr>
            <a:lvl9pPr lvl="8" algn="ctr">
              <a:lnSpc>
                <a:spcPct val="100000"/>
              </a:lnSpc>
              <a:spcBef>
                <a:spcPts val="0"/>
              </a:spcBef>
              <a:spcAft>
                <a:spcPts val="0"/>
              </a:spcAft>
              <a:buClr>
                <a:schemeClr val="dk1"/>
              </a:buClr>
              <a:buSzPts val="3600"/>
              <a:buNone/>
              <a:defRPr sz="3600" b="1">
                <a:solidFill>
                  <a:schemeClr val="dk1"/>
                </a:solidFill>
              </a:defRPr>
            </a:lvl9pPr>
          </a:lstStyle>
          <a:p>
            <a:endParaRPr/>
          </a:p>
        </p:txBody>
      </p:sp>
      <p:sp>
        <p:nvSpPr>
          <p:cNvPr id="222" name="Google Shape;222;p16"/>
          <p:cNvSpPr txBox="1">
            <a:spLocks noGrp="1"/>
          </p:cNvSpPr>
          <p:nvPr>
            <p:ph type="body" idx="1"/>
          </p:nvPr>
        </p:nvSpPr>
        <p:spPr>
          <a:xfrm>
            <a:off x="1128750" y="2225463"/>
            <a:ext cx="6886500" cy="2197200"/>
          </a:xfrm>
          <a:prstGeom prst="rect">
            <a:avLst/>
          </a:prstGeom>
          <a:noFill/>
        </p:spPr>
        <p:txBody>
          <a:bodyPr spcFirstLastPara="1" wrap="square" lIns="91425" tIns="91425" rIns="91425" bIns="91425" anchor="t" anchorCtr="0"/>
          <a:lstStyle>
            <a:lvl1pPr marL="457200" lvl="0" indent="-330200" algn="ctr">
              <a:lnSpc>
                <a:spcPct val="115000"/>
              </a:lnSpc>
              <a:spcBef>
                <a:spcPts val="0"/>
              </a:spcBef>
              <a:spcAft>
                <a:spcPts val="0"/>
              </a:spcAft>
              <a:buClr>
                <a:schemeClr val="dk2"/>
              </a:buClr>
              <a:buSzPts val="1600"/>
              <a:buChar char="●"/>
              <a:defRPr sz="1600">
                <a:solidFill>
                  <a:schemeClr val="dk2"/>
                </a:solidFill>
              </a:defRPr>
            </a:lvl1pPr>
            <a:lvl2pPr marL="914400" lvl="1" indent="-298450" algn="ctr">
              <a:lnSpc>
                <a:spcPct val="115000"/>
              </a:lnSpc>
              <a:spcBef>
                <a:spcPts val="1600"/>
              </a:spcBef>
              <a:spcAft>
                <a:spcPts val="0"/>
              </a:spcAft>
              <a:buClr>
                <a:schemeClr val="dk2"/>
              </a:buClr>
              <a:buSzPts val="1100"/>
              <a:buChar char="○"/>
              <a:defRPr sz="1400">
                <a:solidFill>
                  <a:schemeClr val="dk2"/>
                </a:solidFill>
              </a:defRPr>
            </a:lvl2pPr>
            <a:lvl3pPr marL="1371600" lvl="2" indent="-298450" algn="ctr">
              <a:lnSpc>
                <a:spcPct val="115000"/>
              </a:lnSpc>
              <a:spcBef>
                <a:spcPts val="1600"/>
              </a:spcBef>
              <a:spcAft>
                <a:spcPts val="0"/>
              </a:spcAft>
              <a:buClr>
                <a:schemeClr val="dk2"/>
              </a:buClr>
              <a:buSzPts val="1100"/>
              <a:buChar char="■"/>
              <a:defRPr sz="1400">
                <a:solidFill>
                  <a:schemeClr val="dk2"/>
                </a:solidFill>
              </a:defRPr>
            </a:lvl3pPr>
            <a:lvl4pPr marL="1828800" lvl="3" indent="-298450" algn="ctr">
              <a:lnSpc>
                <a:spcPct val="115000"/>
              </a:lnSpc>
              <a:spcBef>
                <a:spcPts val="1600"/>
              </a:spcBef>
              <a:spcAft>
                <a:spcPts val="0"/>
              </a:spcAft>
              <a:buClr>
                <a:schemeClr val="dk2"/>
              </a:buClr>
              <a:buSzPts val="1100"/>
              <a:buChar char="●"/>
              <a:defRPr sz="1400">
                <a:solidFill>
                  <a:schemeClr val="dk2"/>
                </a:solidFill>
              </a:defRPr>
            </a:lvl4pPr>
            <a:lvl5pPr marL="2286000" lvl="4" indent="-298450" algn="ctr">
              <a:lnSpc>
                <a:spcPct val="115000"/>
              </a:lnSpc>
              <a:spcBef>
                <a:spcPts val="1600"/>
              </a:spcBef>
              <a:spcAft>
                <a:spcPts val="0"/>
              </a:spcAft>
              <a:buClr>
                <a:schemeClr val="dk2"/>
              </a:buClr>
              <a:buSzPts val="1100"/>
              <a:buChar char="○"/>
              <a:defRPr sz="1400">
                <a:solidFill>
                  <a:schemeClr val="dk2"/>
                </a:solidFill>
              </a:defRPr>
            </a:lvl5pPr>
            <a:lvl6pPr marL="2743200" lvl="5" indent="-298450" algn="ctr">
              <a:lnSpc>
                <a:spcPct val="115000"/>
              </a:lnSpc>
              <a:spcBef>
                <a:spcPts val="1600"/>
              </a:spcBef>
              <a:spcAft>
                <a:spcPts val="0"/>
              </a:spcAft>
              <a:buClr>
                <a:schemeClr val="dk2"/>
              </a:buClr>
              <a:buSzPts val="1100"/>
              <a:buChar char="■"/>
              <a:defRPr sz="1400">
                <a:solidFill>
                  <a:schemeClr val="dk2"/>
                </a:solidFill>
              </a:defRPr>
            </a:lvl6pPr>
            <a:lvl7pPr marL="3200400" lvl="6" indent="-298450" algn="ctr">
              <a:lnSpc>
                <a:spcPct val="115000"/>
              </a:lnSpc>
              <a:spcBef>
                <a:spcPts val="1600"/>
              </a:spcBef>
              <a:spcAft>
                <a:spcPts val="0"/>
              </a:spcAft>
              <a:buClr>
                <a:schemeClr val="dk2"/>
              </a:buClr>
              <a:buSzPts val="1100"/>
              <a:buChar char="●"/>
              <a:defRPr sz="1400">
                <a:solidFill>
                  <a:schemeClr val="dk2"/>
                </a:solidFill>
              </a:defRPr>
            </a:lvl7pPr>
            <a:lvl8pPr marL="3657600" lvl="7" indent="-298450" algn="ctr">
              <a:lnSpc>
                <a:spcPct val="115000"/>
              </a:lnSpc>
              <a:spcBef>
                <a:spcPts val="1600"/>
              </a:spcBef>
              <a:spcAft>
                <a:spcPts val="0"/>
              </a:spcAft>
              <a:buClr>
                <a:schemeClr val="dk2"/>
              </a:buClr>
              <a:buSzPts val="1100"/>
              <a:buChar char="○"/>
              <a:defRPr sz="1400">
                <a:solidFill>
                  <a:schemeClr val="dk2"/>
                </a:solidFill>
              </a:defRPr>
            </a:lvl8pPr>
            <a:lvl9pPr marL="4114800" lvl="8" indent="-298450" algn="ctr">
              <a:lnSpc>
                <a:spcPct val="115000"/>
              </a:lnSpc>
              <a:spcBef>
                <a:spcPts val="1600"/>
              </a:spcBef>
              <a:spcAft>
                <a:spcPts val="1600"/>
              </a:spcAft>
              <a:buClr>
                <a:schemeClr val="dk2"/>
              </a:buClr>
              <a:buSzPts val="1100"/>
              <a:buChar char="■"/>
              <a:defRPr sz="1400">
                <a:solidFill>
                  <a:schemeClr val="dk2"/>
                </a:solidFill>
              </a:defRPr>
            </a:lvl9pPr>
          </a:lstStyle>
          <a:p>
            <a:endParaRPr/>
          </a:p>
        </p:txBody>
      </p:sp>
      <p:sp>
        <p:nvSpPr>
          <p:cNvPr id="223" name="Google Shape;223;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a:spLocks noGrp="1"/>
          </p:cNvSpPr>
          <p:nvPr>
            <p:ph type="ctrTitle"/>
          </p:nvPr>
        </p:nvSpPr>
        <p:spPr>
          <a:xfrm>
            <a:off x="992425" y="1799775"/>
            <a:ext cx="3136800" cy="1739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Fun Fur Pets Marketing Plan</a:t>
            </a:r>
            <a:endParaRPr/>
          </a:p>
        </p:txBody>
      </p:sp>
      <p:sp>
        <p:nvSpPr>
          <p:cNvPr id="229" name="Google Shape;229;p17"/>
          <p:cNvSpPr txBox="1">
            <a:spLocks noGrp="1"/>
          </p:cNvSpPr>
          <p:nvPr>
            <p:ph type="subTitle" idx="1"/>
          </p:nvPr>
        </p:nvSpPr>
        <p:spPr>
          <a:xfrm>
            <a:off x="992425" y="3579375"/>
            <a:ext cx="3136800" cy="60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Austin Hass, Leila Holen, Kollin Burckhardt</a:t>
            </a:r>
            <a:endParaRPr/>
          </a:p>
        </p:txBody>
      </p:sp>
      <p:pic>
        <p:nvPicPr>
          <p:cNvPr id="230" name="Google Shape;230;p17"/>
          <p:cNvPicPr preferRelativeResize="0"/>
          <p:nvPr/>
        </p:nvPicPr>
        <p:blipFill>
          <a:blip r:embed="rId3">
            <a:alphaModFix/>
          </a:blip>
          <a:stretch>
            <a:fillRect/>
          </a:stretch>
        </p:blipFill>
        <p:spPr>
          <a:xfrm>
            <a:off x="4362925" y="521438"/>
            <a:ext cx="4305300" cy="4295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Targeted Audience Continued..</a:t>
            </a:r>
            <a:endParaRPr/>
          </a:p>
        </p:txBody>
      </p:sp>
      <p:sp>
        <p:nvSpPr>
          <p:cNvPr id="297" name="Google Shape;297;p26"/>
          <p:cNvSpPr txBox="1">
            <a:spLocks noGrp="1"/>
          </p:cNvSpPr>
          <p:nvPr>
            <p:ph type="body" idx="4294967295"/>
          </p:nvPr>
        </p:nvSpPr>
        <p:spPr>
          <a:xfrm>
            <a:off x="311725" y="1623075"/>
            <a:ext cx="4439400" cy="31944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accent1"/>
              </a:buClr>
              <a:buSzPts val="1300"/>
              <a:buChar char="●"/>
            </a:pPr>
            <a:r>
              <a:rPr lang="en"/>
              <a:t>Usage Rate</a:t>
            </a:r>
            <a:endParaRPr/>
          </a:p>
          <a:p>
            <a:pPr marL="914400" lvl="1" indent="-298450" algn="l" rtl="0">
              <a:spcBef>
                <a:spcPts val="0"/>
              </a:spcBef>
              <a:spcAft>
                <a:spcPts val="0"/>
              </a:spcAft>
              <a:buClr>
                <a:schemeClr val="accent1"/>
              </a:buClr>
              <a:buSzPts val="1100"/>
              <a:buFont typeface="Arial"/>
              <a:buChar char="○"/>
            </a:pPr>
            <a:r>
              <a:rPr lang="en"/>
              <a:t>Need to have certain amount of day care each month.</a:t>
            </a:r>
            <a:endParaRPr/>
          </a:p>
          <a:p>
            <a:pPr marL="914400" lvl="1" indent="-298450" algn="l" rtl="0">
              <a:spcBef>
                <a:spcPts val="0"/>
              </a:spcBef>
              <a:spcAft>
                <a:spcPts val="0"/>
              </a:spcAft>
              <a:buClr>
                <a:schemeClr val="accent1"/>
              </a:buClr>
              <a:buSzPts val="1100"/>
              <a:buFont typeface="Arial"/>
              <a:buChar char="○"/>
            </a:pPr>
            <a:r>
              <a:rPr lang="en"/>
              <a:t>Find time to come.</a:t>
            </a:r>
            <a:endParaRPr/>
          </a:p>
          <a:p>
            <a:pPr marL="457200" lvl="0" indent="-311150" algn="l" rtl="0">
              <a:spcBef>
                <a:spcPts val="0"/>
              </a:spcBef>
              <a:spcAft>
                <a:spcPts val="0"/>
              </a:spcAft>
              <a:buClr>
                <a:schemeClr val="accent1"/>
              </a:buClr>
              <a:buSzPts val="1300"/>
              <a:buChar char="●"/>
            </a:pPr>
            <a:r>
              <a:rPr lang="en"/>
              <a:t>Barriers </a:t>
            </a:r>
            <a:endParaRPr/>
          </a:p>
          <a:p>
            <a:pPr marL="914400" lvl="1" indent="-298450" algn="l" rtl="0">
              <a:spcBef>
                <a:spcPts val="0"/>
              </a:spcBef>
              <a:spcAft>
                <a:spcPts val="0"/>
              </a:spcAft>
              <a:buClr>
                <a:schemeClr val="accent1"/>
              </a:buClr>
              <a:buSzPts val="1100"/>
              <a:buFont typeface="Arial"/>
              <a:buChar char="○"/>
            </a:pPr>
            <a:r>
              <a:rPr lang="en"/>
              <a:t>Need to have certain amount of day care each month.</a:t>
            </a:r>
            <a:endParaRPr/>
          </a:p>
          <a:p>
            <a:pPr marL="914400" lvl="1" indent="-298450" algn="l" rtl="0">
              <a:spcBef>
                <a:spcPts val="0"/>
              </a:spcBef>
              <a:spcAft>
                <a:spcPts val="0"/>
              </a:spcAft>
              <a:buClr>
                <a:schemeClr val="accent1"/>
              </a:buClr>
              <a:buSzPts val="1100"/>
              <a:buFont typeface="Arial"/>
              <a:buChar char="○"/>
            </a:pPr>
            <a:r>
              <a:rPr lang="en"/>
              <a:t>Find time to come.</a:t>
            </a:r>
            <a:endParaRPr/>
          </a:p>
          <a:p>
            <a:pPr marL="914400" lvl="1" indent="-298450" algn="l" rtl="0">
              <a:spcBef>
                <a:spcPts val="0"/>
              </a:spcBef>
              <a:spcAft>
                <a:spcPts val="0"/>
              </a:spcAft>
              <a:buClr>
                <a:schemeClr val="accent1"/>
              </a:buClr>
              <a:buSzPts val="1100"/>
              <a:buFont typeface="Arial"/>
              <a:buChar char="○"/>
            </a:pPr>
            <a:r>
              <a:rPr lang="en"/>
              <a:t>Sign up for key fob.</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457200" lvl="0" indent="0" algn="l" rtl="0">
              <a:spcBef>
                <a:spcPts val="1600"/>
              </a:spcBef>
              <a:spcAft>
                <a:spcPts val="1600"/>
              </a:spcAft>
              <a:buNone/>
            </a:pPr>
            <a:endParaRPr/>
          </a:p>
        </p:txBody>
      </p:sp>
      <p:sp>
        <p:nvSpPr>
          <p:cNvPr id="298" name="Google Shape;298;p26"/>
          <p:cNvSpPr txBox="1">
            <a:spLocks noGrp="1"/>
          </p:cNvSpPr>
          <p:nvPr>
            <p:ph type="body" idx="4294967295"/>
          </p:nvPr>
        </p:nvSpPr>
        <p:spPr>
          <a:xfrm>
            <a:off x="4491250" y="1623075"/>
            <a:ext cx="4439400" cy="31944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accent1"/>
              </a:buClr>
              <a:buSzPts val="1300"/>
              <a:buChar char="●"/>
            </a:pPr>
            <a:r>
              <a:rPr lang="en"/>
              <a:t>Motivators</a:t>
            </a:r>
            <a:endParaRPr/>
          </a:p>
          <a:p>
            <a:pPr marL="914400" lvl="1" indent="-298450" algn="l" rtl="0">
              <a:spcBef>
                <a:spcPts val="0"/>
              </a:spcBef>
              <a:spcAft>
                <a:spcPts val="0"/>
              </a:spcAft>
              <a:buClr>
                <a:schemeClr val="accent1"/>
              </a:buClr>
              <a:buSzPts val="1100"/>
              <a:buFont typeface="Arial"/>
              <a:buChar char="○"/>
            </a:pPr>
            <a:r>
              <a:rPr lang="en"/>
              <a:t>Having a fenced in place to play with their dogs is attractive to them.</a:t>
            </a:r>
            <a:endParaRPr/>
          </a:p>
          <a:p>
            <a:pPr marL="914400" lvl="1" indent="-298450" algn="l" rtl="0">
              <a:spcBef>
                <a:spcPts val="0"/>
              </a:spcBef>
              <a:spcAft>
                <a:spcPts val="0"/>
              </a:spcAft>
              <a:buClr>
                <a:schemeClr val="accent1"/>
              </a:buClr>
              <a:buSzPts val="1100"/>
              <a:buFont typeface="Arial"/>
              <a:buChar char="○"/>
            </a:pPr>
            <a:r>
              <a:rPr lang="en"/>
              <a:t>Able to schedule before or after work use of the dog park, what works for their schedule.</a:t>
            </a:r>
            <a:endParaRPr/>
          </a:p>
          <a:p>
            <a:pPr marL="914400" lvl="1" indent="-298450" algn="l" rtl="0">
              <a:spcBef>
                <a:spcPts val="0"/>
              </a:spcBef>
              <a:spcAft>
                <a:spcPts val="0"/>
              </a:spcAft>
              <a:buClr>
                <a:schemeClr val="accent1"/>
              </a:buClr>
              <a:buSzPts val="1100"/>
              <a:buChar char="○"/>
            </a:pPr>
            <a:r>
              <a:rPr lang="en"/>
              <a:t>Located close to Downtown La Crosse.</a:t>
            </a:r>
            <a:endParaRPr/>
          </a:p>
          <a:p>
            <a:pPr marL="914400" lvl="0" indent="0" algn="l" rtl="0">
              <a:spcBef>
                <a:spcPts val="1200"/>
              </a:spcBef>
              <a:spcAft>
                <a:spcPts val="0"/>
              </a:spcAft>
              <a:buNone/>
            </a:pPr>
            <a:endParaRPr/>
          </a:p>
          <a:p>
            <a:pPr marL="914400" lvl="0" indent="0" algn="l" rtl="0">
              <a:spcBef>
                <a:spcPts val="1200"/>
              </a:spcBef>
              <a:spcAft>
                <a:spcPts val="1600"/>
              </a:spcAft>
              <a:buNone/>
            </a:pPr>
            <a:endParaRPr/>
          </a:p>
        </p:txBody>
      </p:sp>
      <p:sp>
        <p:nvSpPr>
          <p:cNvPr id="299" name="Google Shape;299;p26"/>
          <p:cNvSpPr txBox="1">
            <a:spLocks noGrp="1"/>
          </p:cNvSpPr>
          <p:nvPr>
            <p:ph type="body" idx="4294967295"/>
          </p:nvPr>
        </p:nvSpPr>
        <p:spPr>
          <a:xfrm>
            <a:off x="311725" y="1378750"/>
            <a:ext cx="4729500" cy="4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lt2"/>
                </a:solidFill>
                <a:latin typeface="Arial"/>
                <a:ea typeface="Arial"/>
                <a:cs typeface="Arial"/>
                <a:sym typeface="Arial"/>
              </a:rPr>
              <a:t>People Who Don’t Have A Yard/ Live In Apartment Buildings</a:t>
            </a:r>
            <a:endParaRPr sz="1200" b="1">
              <a:solidFill>
                <a:schemeClr val="lt2"/>
              </a:solidFill>
              <a:latin typeface="Arial"/>
              <a:ea typeface="Arial"/>
              <a:cs typeface="Arial"/>
              <a:sym typeface="Arial"/>
            </a:endParaRPr>
          </a:p>
          <a:p>
            <a:pPr marL="457200" lvl="0" indent="0" algn="l" rtl="0">
              <a:spcBef>
                <a:spcPts val="0"/>
              </a:spcBef>
              <a:spcAft>
                <a:spcPts val="1600"/>
              </a:spcAft>
              <a:buNone/>
            </a:pPr>
            <a:endParaRPr/>
          </a:p>
        </p:txBody>
      </p:sp>
      <p:pic>
        <p:nvPicPr>
          <p:cNvPr id="300" name="Google Shape;300;p26"/>
          <p:cNvPicPr preferRelativeResize="0"/>
          <p:nvPr/>
        </p:nvPicPr>
        <p:blipFill>
          <a:blip r:embed="rId3">
            <a:alphaModFix/>
          </a:blip>
          <a:stretch>
            <a:fillRect/>
          </a:stretch>
        </p:blipFill>
        <p:spPr>
          <a:xfrm>
            <a:off x="2851313" y="3309475"/>
            <a:ext cx="3114675" cy="1752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7"/>
          <p:cNvSpPr txBox="1">
            <a:spLocks noGrp="1"/>
          </p:cNvSpPr>
          <p:nvPr>
            <p:ph type="title"/>
          </p:nvPr>
        </p:nvSpPr>
        <p:spPr>
          <a:xfrm>
            <a:off x="1128750" y="394200"/>
            <a:ext cx="6886500" cy="141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Positioning Statement</a:t>
            </a:r>
            <a:endParaRPr dirty="0"/>
          </a:p>
        </p:txBody>
      </p:sp>
      <p:sp>
        <p:nvSpPr>
          <p:cNvPr id="306" name="Google Shape;306;p27"/>
          <p:cNvSpPr txBox="1">
            <a:spLocks noGrp="1"/>
          </p:cNvSpPr>
          <p:nvPr>
            <p:ph type="body" idx="1"/>
          </p:nvPr>
        </p:nvSpPr>
        <p:spPr>
          <a:xfrm>
            <a:off x="1128750" y="2225463"/>
            <a:ext cx="6886500" cy="219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i="1" dirty="0"/>
              <a:t>“Fun Fur Pets offers doggie day care, boarding and training in our facility.  We recognize the need in for our community for a secure dog park where residents may stop in and spend time with their companion animals.  Our Dog Park offers your fur babies the space to run around and play in safety.  Our fenced in yard allows you the peace of mind that no matter when you come and visit, our grounds are a secure, well-lighted clean facility.”</a:t>
            </a:r>
            <a:endParaRPr b="1" i="1" dirty="0"/>
          </a:p>
          <a:p>
            <a:pPr marL="457200" lvl="0" indent="0" algn="ctr" rtl="0">
              <a:spcBef>
                <a:spcPts val="1600"/>
              </a:spcBef>
              <a:spcAft>
                <a:spcPts val="1600"/>
              </a:spcAft>
              <a:buNone/>
            </a:pPr>
            <a:r>
              <a:rPr lang="en" dirty="0"/>
              <a:t>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Product</a:t>
            </a:r>
            <a:endParaRPr/>
          </a:p>
        </p:txBody>
      </p:sp>
      <p:sp>
        <p:nvSpPr>
          <p:cNvPr id="312" name="Google Shape;312;p28"/>
          <p:cNvSpPr txBox="1">
            <a:spLocks noGrp="1"/>
          </p:cNvSpPr>
          <p:nvPr>
            <p:ph type="body" idx="4294967295"/>
          </p:nvPr>
        </p:nvSpPr>
        <p:spPr>
          <a:xfrm>
            <a:off x="311725" y="1378750"/>
            <a:ext cx="8188500" cy="319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r>
              <a:rPr lang="en"/>
              <a:t> </a:t>
            </a:r>
            <a:endParaRPr/>
          </a:p>
        </p:txBody>
      </p:sp>
      <p:pic>
        <p:nvPicPr>
          <p:cNvPr id="313" name="Google Shape;313;p28"/>
          <p:cNvPicPr preferRelativeResize="0"/>
          <p:nvPr/>
        </p:nvPicPr>
        <p:blipFill>
          <a:blip r:embed="rId3">
            <a:alphaModFix/>
          </a:blip>
          <a:stretch>
            <a:fillRect/>
          </a:stretch>
        </p:blipFill>
        <p:spPr>
          <a:xfrm>
            <a:off x="60100" y="1972250"/>
            <a:ext cx="4511899" cy="2007400"/>
          </a:xfrm>
          <a:prstGeom prst="rect">
            <a:avLst/>
          </a:prstGeom>
          <a:noFill/>
          <a:ln>
            <a:noFill/>
          </a:ln>
        </p:spPr>
      </p:pic>
      <p:pic>
        <p:nvPicPr>
          <p:cNvPr id="314" name="Google Shape;314;p28"/>
          <p:cNvPicPr preferRelativeResize="0"/>
          <p:nvPr/>
        </p:nvPicPr>
        <p:blipFill>
          <a:blip r:embed="rId4">
            <a:alphaModFix/>
          </a:blip>
          <a:stretch>
            <a:fillRect/>
          </a:stretch>
        </p:blipFill>
        <p:spPr>
          <a:xfrm>
            <a:off x="4572000" y="1378750"/>
            <a:ext cx="4553075" cy="3699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Pricing/ Place</a:t>
            </a:r>
            <a:endParaRPr/>
          </a:p>
        </p:txBody>
      </p:sp>
      <p:sp>
        <p:nvSpPr>
          <p:cNvPr id="320" name="Google Shape;320;p29"/>
          <p:cNvSpPr txBox="1">
            <a:spLocks noGrp="1"/>
          </p:cNvSpPr>
          <p:nvPr>
            <p:ph type="body" idx="4294967295"/>
          </p:nvPr>
        </p:nvSpPr>
        <p:spPr>
          <a:xfrm>
            <a:off x="156300" y="1418575"/>
            <a:ext cx="4629300" cy="3194400"/>
          </a:xfrm>
          <a:prstGeom prst="rect">
            <a:avLst/>
          </a:prstGeom>
        </p:spPr>
        <p:txBody>
          <a:bodyPr spcFirstLastPara="1" wrap="square" lIns="91425" tIns="91425" rIns="91425" bIns="91425" anchor="t" anchorCtr="0">
            <a:noAutofit/>
          </a:bodyPr>
          <a:lstStyle/>
          <a:p>
            <a:pPr marL="457200" lvl="0" indent="-311150" algn="l" rtl="0">
              <a:lnSpc>
                <a:spcPct val="106000"/>
              </a:lnSpc>
              <a:spcBef>
                <a:spcPts val="0"/>
              </a:spcBef>
              <a:spcAft>
                <a:spcPts val="0"/>
              </a:spcAft>
              <a:buClr>
                <a:schemeClr val="accent1"/>
              </a:buClr>
              <a:buSzPts val="1300"/>
              <a:buChar char="●"/>
            </a:pPr>
            <a:r>
              <a:rPr lang="en"/>
              <a:t>$25 per month ($300/yr.)         	</a:t>
            </a:r>
            <a:endParaRPr/>
          </a:p>
          <a:p>
            <a:pPr marL="457200" lvl="0" indent="-311150" algn="l" rtl="0">
              <a:lnSpc>
                <a:spcPct val="106000"/>
              </a:lnSpc>
              <a:spcBef>
                <a:spcPts val="1200"/>
              </a:spcBef>
              <a:spcAft>
                <a:spcPts val="0"/>
              </a:spcAft>
              <a:buClr>
                <a:schemeClr val="accent1"/>
              </a:buClr>
              <a:buSzPts val="1300"/>
              <a:buChar char="●"/>
            </a:pPr>
            <a:r>
              <a:rPr lang="en"/>
              <a:t>$260 per year (Discount)</a:t>
            </a:r>
            <a:endParaRPr/>
          </a:p>
          <a:p>
            <a:pPr marL="457200" lvl="0" indent="-311150" algn="l" rtl="0">
              <a:lnSpc>
                <a:spcPct val="106000"/>
              </a:lnSpc>
              <a:spcBef>
                <a:spcPts val="1200"/>
              </a:spcBef>
              <a:spcAft>
                <a:spcPts val="0"/>
              </a:spcAft>
              <a:buClr>
                <a:schemeClr val="accent1"/>
              </a:buClr>
              <a:buSzPts val="1300"/>
              <a:buChar char="●"/>
            </a:pPr>
            <a:r>
              <a:rPr lang="en"/>
              <a:t>Promotional offerings (Holidays/Time of the Year)</a:t>
            </a:r>
            <a:endParaRPr/>
          </a:p>
          <a:p>
            <a:pPr marL="457200" lvl="0" indent="0" algn="l" rtl="0">
              <a:spcBef>
                <a:spcPts val="1200"/>
              </a:spcBef>
              <a:spcAft>
                <a:spcPts val="1600"/>
              </a:spcAft>
              <a:buNone/>
            </a:pPr>
            <a:r>
              <a:rPr lang="en"/>
              <a:t> </a:t>
            </a:r>
            <a:endParaRPr/>
          </a:p>
        </p:txBody>
      </p:sp>
      <p:pic>
        <p:nvPicPr>
          <p:cNvPr id="321" name="Google Shape;321;p29"/>
          <p:cNvPicPr preferRelativeResize="0"/>
          <p:nvPr/>
        </p:nvPicPr>
        <p:blipFill>
          <a:blip r:embed="rId3">
            <a:alphaModFix/>
          </a:blip>
          <a:stretch>
            <a:fillRect/>
          </a:stretch>
        </p:blipFill>
        <p:spPr>
          <a:xfrm>
            <a:off x="4572000" y="1547150"/>
            <a:ext cx="4413425" cy="2856590"/>
          </a:xfrm>
          <a:prstGeom prst="rect">
            <a:avLst/>
          </a:prstGeom>
          <a:ln>
            <a:noFill/>
          </a:ln>
          <a:effectLst>
            <a:outerShdw blurRad="292100" dist="139700" dir="2700000" algn="tl" rotWithShape="0">
              <a:srgbClr val="333333">
                <a:alpha val="65000"/>
              </a:srgbClr>
            </a:outerShdw>
          </a:effectLst>
        </p:spPr>
      </p:pic>
      <p:sp>
        <p:nvSpPr>
          <p:cNvPr id="322" name="Google Shape;322;p29"/>
          <p:cNvSpPr txBox="1"/>
          <p:nvPr/>
        </p:nvSpPr>
        <p:spPr>
          <a:xfrm>
            <a:off x="311725" y="2753900"/>
            <a:ext cx="3536100" cy="2292900"/>
          </a:xfrm>
          <a:prstGeom prst="rect">
            <a:avLst/>
          </a:prstGeom>
          <a:noFill/>
          <a:ln>
            <a:noFill/>
          </a:ln>
        </p:spPr>
        <p:txBody>
          <a:bodyPr spcFirstLastPara="1" wrap="square" lIns="91425" tIns="91425" rIns="91425" bIns="91425" anchor="t" anchorCtr="0">
            <a:noAutofit/>
          </a:bodyPr>
          <a:lstStyle/>
          <a:p>
            <a:pPr marL="0" lvl="0" indent="0" algn="l" rtl="0">
              <a:lnSpc>
                <a:spcPct val="106000"/>
              </a:lnSpc>
              <a:spcBef>
                <a:spcPts val="0"/>
              </a:spcBef>
              <a:spcAft>
                <a:spcPts val="0"/>
              </a:spcAft>
              <a:buNone/>
            </a:pPr>
            <a:r>
              <a:rPr lang="en">
                <a:solidFill>
                  <a:srgbClr val="666666"/>
                </a:solidFill>
                <a:latin typeface="Roboto"/>
                <a:ea typeface="Roboto"/>
                <a:cs typeface="Roboto"/>
                <a:sym typeface="Roboto"/>
              </a:rPr>
              <a:t>Hours: </a:t>
            </a:r>
            <a:endParaRPr>
              <a:solidFill>
                <a:srgbClr val="666666"/>
              </a:solidFill>
              <a:latin typeface="Roboto"/>
              <a:ea typeface="Roboto"/>
              <a:cs typeface="Roboto"/>
              <a:sym typeface="Roboto"/>
            </a:endParaRPr>
          </a:p>
          <a:p>
            <a:pPr marL="457200" lvl="0" indent="-298450" algn="l" rtl="0">
              <a:lnSpc>
                <a:spcPct val="106000"/>
              </a:lnSpc>
              <a:spcBef>
                <a:spcPts val="1200"/>
              </a:spcBef>
              <a:spcAft>
                <a:spcPts val="0"/>
              </a:spcAft>
              <a:buClr>
                <a:srgbClr val="666666"/>
              </a:buClr>
              <a:buSzPts val="1100"/>
              <a:buFont typeface="Roboto"/>
              <a:buChar char="●"/>
            </a:pPr>
            <a:r>
              <a:rPr lang="en">
                <a:solidFill>
                  <a:srgbClr val="666666"/>
                </a:solidFill>
                <a:latin typeface="Roboto"/>
                <a:ea typeface="Roboto"/>
                <a:cs typeface="Roboto"/>
                <a:sym typeface="Roboto"/>
              </a:rPr>
              <a:t>Monday through Friday: 5:30 AM–10:30 PM</a:t>
            </a:r>
            <a:endParaRPr>
              <a:solidFill>
                <a:srgbClr val="666666"/>
              </a:solidFill>
              <a:latin typeface="Roboto"/>
              <a:ea typeface="Roboto"/>
              <a:cs typeface="Roboto"/>
              <a:sym typeface="Roboto"/>
            </a:endParaRPr>
          </a:p>
          <a:p>
            <a:pPr marL="457200" lvl="0" indent="-298450" algn="l" rtl="0">
              <a:lnSpc>
                <a:spcPct val="106000"/>
              </a:lnSpc>
              <a:spcBef>
                <a:spcPts val="0"/>
              </a:spcBef>
              <a:spcAft>
                <a:spcPts val="0"/>
              </a:spcAft>
              <a:buClr>
                <a:srgbClr val="666666"/>
              </a:buClr>
              <a:buSzPts val="1100"/>
              <a:buFont typeface="Roboto"/>
              <a:buChar char="●"/>
            </a:pPr>
            <a:r>
              <a:rPr lang="en">
                <a:solidFill>
                  <a:srgbClr val="666666"/>
                </a:solidFill>
                <a:latin typeface="Roboto"/>
                <a:ea typeface="Roboto"/>
                <a:cs typeface="Roboto"/>
                <a:sym typeface="Roboto"/>
              </a:rPr>
              <a:t>Saturday: 6:30 AM–6:30 PM, 9–10:30  PM</a:t>
            </a:r>
            <a:endParaRPr>
              <a:solidFill>
                <a:srgbClr val="666666"/>
              </a:solidFill>
              <a:latin typeface="Roboto"/>
              <a:ea typeface="Roboto"/>
              <a:cs typeface="Roboto"/>
              <a:sym typeface="Roboto"/>
            </a:endParaRPr>
          </a:p>
          <a:p>
            <a:pPr marL="457200" lvl="0" indent="-298450" algn="l" rtl="0">
              <a:lnSpc>
                <a:spcPct val="106000"/>
              </a:lnSpc>
              <a:spcBef>
                <a:spcPts val="0"/>
              </a:spcBef>
              <a:spcAft>
                <a:spcPts val="0"/>
              </a:spcAft>
              <a:buClr>
                <a:srgbClr val="666666"/>
              </a:buClr>
              <a:buSzPts val="1100"/>
              <a:buFont typeface="Roboto"/>
              <a:buChar char="●"/>
            </a:pPr>
            <a:r>
              <a:rPr lang="en">
                <a:solidFill>
                  <a:srgbClr val="666666"/>
                </a:solidFill>
                <a:latin typeface="Roboto"/>
                <a:ea typeface="Roboto"/>
                <a:cs typeface="Roboto"/>
                <a:sym typeface="Roboto"/>
              </a:rPr>
              <a:t>Sunday: 6:30–8 AM, 12–1:30 PM, 5–6:30 PM, 9–10:30 PM</a:t>
            </a:r>
            <a:endParaRPr>
              <a:solidFill>
                <a:srgbClr val="666666"/>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Distribution Channel</a:t>
            </a:r>
            <a:endParaRPr/>
          </a:p>
        </p:txBody>
      </p:sp>
      <p:sp>
        <p:nvSpPr>
          <p:cNvPr id="328" name="Google Shape;328;p30"/>
          <p:cNvSpPr txBox="1">
            <a:spLocks noGrp="1"/>
          </p:cNvSpPr>
          <p:nvPr>
            <p:ph type="body" idx="4294967295"/>
          </p:nvPr>
        </p:nvSpPr>
        <p:spPr>
          <a:xfrm>
            <a:off x="0" y="1443617"/>
            <a:ext cx="8188500" cy="30249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accent1"/>
              </a:buClr>
              <a:buSzPts val="1300"/>
              <a:buChar char="●"/>
            </a:pPr>
            <a:r>
              <a:rPr lang="en" dirty="0"/>
              <a:t>Distribution - process of making the product available to the customers who need it. </a:t>
            </a:r>
            <a:endParaRPr dirty="0"/>
          </a:p>
          <a:p>
            <a:pPr marL="914400" lvl="1" indent="-298450" algn="l" rtl="0">
              <a:spcBef>
                <a:spcPts val="0"/>
              </a:spcBef>
              <a:spcAft>
                <a:spcPts val="0"/>
              </a:spcAft>
              <a:buSzPts val="1100"/>
              <a:buChar char="○"/>
            </a:pPr>
            <a:r>
              <a:rPr lang="en" dirty="0"/>
              <a:t>Direct:</a:t>
            </a:r>
            <a:endParaRPr dirty="0"/>
          </a:p>
          <a:p>
            <a:pPr marL="1371600" lvl="2" indent="-298450" algn="l" rtl="0">
              <a:spcBef>
                <a:spcPts val="0"/>
              </a:spcBef>
              <a:spcAft>
                <a:spcPts val="0"/>
              </a:spcAft>
              <a:buSzPts val="1100"/>
              <a:buChar char="■"/>
            </a:pPr>
            <a:r>
              <a:rPr lang="en" dirty="0"/>
              <a:t>Current Customers</a:t>
            </a:r>
            <a:endParaRPr dirty="0"/>
          </a:p>
          <a:p>
            <a:pPr marL="914400" lvl="1" indent="-298450" algn="l" rtl="0">
              <a:spcBef>
                <a:spcPts val="0"/>
              </a:spcBef>
              <a:spcAft>
                <a:spcPts val="0"/>
              </a:spcAft>
              <a:buSzPts val="1100"/>
              <a:buChar char="○"/>
            </a:pPr>
            <a:r>
              <a:rPr lang="en" dirty="0"/>
              <a:t>Indirect:</a:t>
            </a:r>
            <a:endParaRPr dirty="0"/>
          </a:p>
          <a:p>
            <a:pPr marL="1371600" lvl="2" indent="-298450" algn="l" rtl="0">
              <a:spcBef>
                <a:spcPts val="0"/>
              </a:spcBef>
              <a:spcAft>
                <a:spcPts val="0"/>
              </a:spcAft>
              <a:buSzPts val="1100"/>
              <a:buChar char="■"/>
            </a:pPr>
            <a:r>
              <a:rPr lang="en" dirty="0"/>
              <a:t>La Crosse Tribune Sunday Business Section</a:t>
            </a:r>
            <a:endParaRPr dirty="0"/>
          </a:p>
          <a:p>
            <a:pPr marL="1371600" lvl="2" indent="-298450" algn="l" rtl="0">
              <a:spcBef>
                <a:spcPts val="0"/>
              </a:spcBef>
              <a:spcAft>
                <a:spcPts val="0"/>
              </a:spcAft>
              <a:buSzPts val="1100"/>
              <a:buChar char="■"/>
            </a:pPr>
            <a:r>
              <a:rPr lang="en" dirty="0"/>
              <a:t>Wags to Whiskers</a:t>
            </a:r>
            <a:endParaRPr dirty="0"/>
          </a:p>
          <a:p>
            <a:pPr marL="1371600" lvl="2" indent="-298450" algn="l" rtl="0">
              <a:spcBef>
                <a:spcPts val="0"/>
              </a:spcBef>
              <a:spcAft>
                <a:spcPts val="0"/>
              </a:spcAft>
              <a:buSzPts val="1100"/>
              <a:buChar char="■"/>
            </a:pPr>
            <a:r>
              <a:rPr lang="en" dirty="0"/>
              <a:t>Humane Society</a:t>
            </a:r>
            <a:endParaRPr dirty="0"/>
          </a:p>
          <a:p>
            <a:pPr marL="1371600" lvl="2" indent="-298450" algn="l" rtl="0">
              <a:spcBef>
                <a:spcPts val="0"/>
              </a:spcBef>
              <a:spcAft>
                <a:spcPts val="0"/>
              </a:spcAft>
              <a:buSzPts val="1100"/>
              <a:buChar char="■"/>
            </a:pPr>
            <a:r>
              <a:rPr lang="en" dirty="0"/>
              <a:t>PetSmart/Petco (Community Boards &amp; Adoption Events)</a:t>
            </a:r>
            <a:endParaRPr dirty="0"/>
          </a:p>
          <a:p>
            <a:pPr marL="1371600" lvl="2" indent="-298450" algn="l" rtl="0">
              <a:spcBef>
                <a:spcPts val="0"/>
              </a:spcBef>
              <a:spcAft>
                <a:spcPts val="0"/>
              </a:spcAft>
              <a:buSzPts val="1100"/>
              <a:buChar char="■"/>
            </a:pPr>
            <a:r>
              <a:rPr lang="en" dirty="0"/>
              <a:t>Area Rescues &amp; Fosters</a:t>
            </a:r>
            <a:endParaRPr dirty="0"/>
          </a:p>
          <a:p>
            <a:pPr marL="1371600" lvl="2" indent="-298450" algn="l" rtl="0">
              <a:spcBef>
                <a:spcPts val="0"/>
              </a:spcBef>
              <a:spcAft>
                <a:spcPts val="0"/>
              </a:spcAft>
              <a:buSzPts val="1100"/>
              <a:buChar char="■"/>
            </a:pPr>
            <a:r>
              <a:rPr lang="en" dirty="0"/>
              <a:t>Veterinarians - they are the advocates for up-to-date vaccinations</a:t>
            </a:r>
            <a:endParaRPr dirty="0"/>
          </a:p>
          <a:p>
            <a:pPr marL="1371600" lvl="2" indent="-298450" algn="l" rtl="0">
              <a:spcBef>
                <a:spcPts val="0"/>
              </a:spcBef>
              <a:spcAft>
                <a:spcPts val="0"/>
              </a:spcAft>
              <a:buSzPts val="1100"/>
              <a:buChar char="■"/>
            </a:pPr>
            <a:r>
              <a:rPr lang="en" dirty="0"/>
              <a:t>Any one who comes in contact with anyone who uses Fun Fur Pets</a:t>
            </a:r>
            <a:endParaRPr dirty="0"/>
          </a:p>
          <a:p>
            <a:pPr marL="457200" lvl="0" indent="0" algn="l" rtl="0">
              <a:spcBef>
                <a:spcPts val="1600"/>
              </a:spcBef>
              <a:spcAft>
                <a:spcPts val="1600"/>
              </a:spcAft>
              <a:buNone/>
            </a:pPr>
            <a:endParaRPr dirty="0"/>
          </a:p>
        </p:txBody>
      </p:sp>
      <p:pic>
        <p:nvPicPr>
          <p:cNvPr id="329" name="Google Shape;329;p30"/>
          <p:cNvPicPr preferRelativeResize="0"/>
          <p:nvPr/>
        </p:nvPicPr>
        <p:blipFill>
          <a:blip r:embed="rId3">
            <a:alphaModFix/>
          </a:blip>
          <a:stretch>
            <a:fillRect/>
          </a:stretch>
        </p:blipFill>
        <p:spPr>
          <a:xfrm>
            <a:off x="5944431" y="2120933"/>
            <a:ext cx="2786575" cy="2089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Promotions</a:t>
            </a:r>
            <a:endParaRPr/>
          </a:p>
        </p:txBody>
      </p:sp>
      <p:sp>
        <p:nvSpPr>
          <p:cNvPr id="335" name="Google Shape;335;p31"/>
          <p:cNvSpPr txBox="1">
            <a:spLocks noGrp="1"/>
          </p:cNvSpPr>
          <p:nvPr>
            <p:ph type="body" idx="4294967295"/>
          </p:nvPr>
        </p:nvSpPr>
        <p:spPr>
          <a:xfrm>
            <a:off x="477775" y="1475175"/>
            <a:ext cx="8188500" cy="3194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1"/>
              </a:buClr>
              <a:buSzPts val="1800"/>
              <a:buChar char="●"/>
            </a:pPr>
            <a:r>
              <a:rPr lang="en" sz="1800" b="1" i="1"/>
              <a:t>Goal </a:t>
            </a:r>
            <a:endParaRPr sz="1800" b="1" i="1"/>
          </a:p>
          <a:p>
            <a:pPr marL="457200" lvl="0" indent="-342900" algn="l" rtl="0">
              <a:spcBef>
                <a:spcPts val="0"/>
              </a:spcBef>
              <a:spcAft>
                <a:spcPts val="0"/>
              </a:spcAft>
              <a:buClr>
                <a:schemeClr val="accent1"/>
              </a:buClr>
              <a:buSzPts val="1800"/>
              <a:buChar char="●"/>
            </a:pPr>
            <a:r>
              <a:rPr lang="en" sz="1800" b="1" i="1"/>
              <a:t>Background </a:t>
            </a:r>
            <a:endParaRPr b="1" i="1"/>
          </a:p>
        </p:txBody>
      </p:sp>
      <p:sp>
        <p:nvSpPr>
          <p:cNvPr id="336" name="Google Shape;336;p31"/>
          <p:cNvSpPr txBox="1"/>
          <p:nvPr/>
        </p:nvSpPr>
        <p:spPr>
          <a:xfrm>
            <a:off x="4982750" y="1425175"/>
            <a:ext cx="3107400" cy="249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4A86E8"/>
                </a:solidFill>
                <a:latin typeface="Roboto"/>
                <a:ea typeface="Roboto"/>
                <a:cs typeface="Roboto"/>
                <a:sym typeface="Roboto"/>
              </a:rPr>
              <a:t>Name Choices:</a:t>
            </a:r>
            <a:endParaRPr sz="1800">
              <a:solidFill>
                <a:srgbClr val="4A86E8"/>
              </a:solidFill>
              <a:latin typeface="Roboto"/>
              <a:ea typeface="Roboto"/>
              <a:cs typeface="Roboto"/>
              <a:sym typeface="Roboto"/>
            </a:endParaRPr>
          </a:p>
          <a:p>
            <a:pPr marL="457200" lvl="0" indent="-317500" algn="l" rtl="0">
              <a:lnSpc>
                <a:spcPct val="115000"/>
              </a:lnSpc>
              <a:spcBef>
                <a:spcPts val="0"/>
              </a:spcBef>
              <a:spcAft>
                <a:spcPts val="0"/>
              </a:spcAft>
              <a:buClr>
                <a:srgbClr val="8E7CC3"/>
              </a:buClr>
              <a:buSzPts val="1400"/>
              <a:buFont typeface="Comic Sans MS"/>
              <a:buChar char="●"/>
            </a:pPr>
            <a:r>
              <a:rPr lang="en">
                <a:solidFill>
                  <a:srgbClr val="8E7CC3"/>
                </a:solidFill>
                <a:latin typeface="Comic Sans MS"/>
                <a:ea typeface="Comic Sans MS"/>
                <a:cs typeface="Comic Sans MS"/>
                <a:sym typeface="Comic Sans MS"/>
              </a:rPr>
              <a:t>Fun Fur Dogs' Park</a:t>
            </a:r>
            <a:endParaRPr>
              <a:solidFill>
                <a:srgbClr val="8E7CC3"/>
              </a:solidFill>
              <a:latin typeface="Comic Sans MS"/>
              <a:ea typeface="Comic Sans MS"/>
              <a:cs typeface="Comic Sans MS"/>
              <a:sym typeface="Comic Sans MS"/>
            </a:endParaRPr>
          </a:p>
          <a:p>
            <a:pPr marL="457200" lvl="0" indent="-304800" algn="l" rtl="0">
              <a:lnSpc>
                <a:spcPct val="115000"/>
              </a:lnSpc>
              <a:spcBef>
                <a:spcPts val="0"/>
              </a:spcBef>
              <a:spcAft>
                <a:spcPts val="0"/>
              </a:spcAft>
              <a:buClr>
                <a:srgbClr val="6BC71F"/>
              </a:buClr>
              <a:buSzPts val="1200"/>
              <a:buFont typeface="Pacifico"/>
              <a:buChar char="●"/>
            </a:pPr>
            <a:r>
              <a:rPr lang="en" sz="1200">
                <a:solidFill>
                  <a:srgbClr val="6BC71F"/>
                </a:solidFill>
                <a:latin typeface="Pacifico"/>
                <a:ea typeface="Pacifico"/>
                <a:cs typeface="Pacifico"/>
                <a:sym typeface="Pacifico"/>
              </a:rPr>
              <a:t>Doggie Den</a:t>
            </a:r>
            <a:endParaRPr sz="1200">
              <a:solidFill>
                <a:srgbClr val="6BC71F"/>
              </a:solidFill>
              <a:latin typeface="Pacifico"/>
              <a:ea typeface="Pacifico"/>
              <a:cs typeface="Pacifico"/>
              <a:sym typeface="Pacifico"/>
            </a:endParaRPr>
          </a:p>
          <a:p>
            <a:pPr marL="457200" lvl="0" indent="-317500" algn="l" rtl="0">
              <a:lnSpc>
                <a:spcPct val="115000"/>
              </a:lnSpc>
              <a:spcBef>
                <a:spcPts val="0"/>
              </a:spcBef>
              <a:spcAft>
                <a:spcPts val="0"/>
              </a:spcAft>
              <a:buClr>
                <a:srgbClr val="CC0000"/>
              </a:buClr>
              <a:buSzPts val="1400"/>
              <a:buFont typeface="Amatic SC"/>
              <a:buChar char="●"/>
            </a:pPr>
            <a:r>
              <a:rPr lang="en" b="1">
                <a:solidFill>
                  <a:srgbClr val="CC0000"/>
                </a:solidFill>
                <a:latin typeface="Amatic SC"/>
                <a:ea typeface="Amatic SC"/>
                <a:cs typeface="Amatic SC"/>
                <a:sym typeface="Amatic SC"/>
              </a:rPr>
              <a:t>Fun Fur Pets Playground</a:t>
            </a:r>
            <a:endParaRPr b="1">
              <a:solidFill>
                <a:srgbClr val="CC0000"/>
              </a:solidFill>
              <a:latin typeface="Amatic SC"/>
              <a:ea typeface="Amatic SC"/>
              <a:cs typeface="Amatic SC"/>
              <a:sym typeface="Amatic SC"/>
            </a:endParaRPr>
          </a:p>
          <a:p>
            <a:pPr marL="457200" lvl="0" indent="-317500" algn="l" rtl="0">
              <a:lnSpc>
                <a:spcPct val="115000"/>
              </a:lnSpc>
              <a:spcBef>
                <a:spcPts val="0"/>
              </a:spcBef>
              <a:spcAft>
                <a:spcPts val="0"/>
              </a:spcAft>
              <a:buClr>
                <a:srgbClr val="F1C232"/>
              </a:buClr>
              <a:buSzPts val="1400"/>
              <a:buFont typeface="Lobster"/>
              <a:buChar char="●"/>
            </a:pPr>
            <a:r>
              <a:rPr lang="en">
                <a:solidFill>
                  <a:srgbClr val="F1C232"/>
                </a:solidFill>
                <a:latin typeface="Lobster"/>
                <a:ea typeface="Lobster"/>
                <a:cs typeface="Lobster"/>
                <a:sym typeface="Lobster"/>
              </a:rPr>
              <a:t>Bark Park</a:t>
            </a:r>
            <a:endParaRPr>
              <a:solidFill>
                <a:srgbClr val="F1C232"/>
              </a:solidFill>
              <a:latin typeface="Lobster"/>
              <a:ea typeface="Lobster"/>
              <a:cs typeface="Lobster"/>
              <a:sym typeface="Lobster"/>
            </a:endParaRPr>
          </a:p>
          <a:p>
            <a:pPr marL="457200" lvl="0" indent="-317500" algn="l" rtl="0">
              <a:lnSpc>
                <a:spcPct val="115000"/>
              </a:lnSpc>
              <a:spcBef>
                <a:spcPts val="0"/>
              </a:spcBef>
              <a:spcAft>
                <a:spcPts val="0"/>
              </a:spcAft>
              <a:buClr>
                <a:srgbClr val="3C78D8"/>
              </a:buClr>
              <a:buSzPts val="1400"/>
              <a:buFont typeface="Pacifico"/>
              <a:buChar char="●"/>
            </a:pPr>
            <a:r>
              <a:rPr lang="en">
                <a:solidFill>
                  <a:srgbClr val="3C78D8"/>
                </a:solidFill>
                <a:latin typeface="Pacifico"/>
                <a:ea typeface="Pacifico"/>
                <a:cs typeface="Pacifico"/>
                <a:sym typeface="Pacifico"/>
              </a:rPr>
              <a:t>Pooch Playground</a:t>
            </a:r>
            <a:endParaRPr>
              <a:solidFill>
                <a:srgbClr val="3C78D8"/>
              </a:solidFill>
              <a:latin typeface="Pacifico"/>
              <a:ea typeface="Pacifico"/>
              <a:cs typeface="Pacifico"/>
              <a:sym typeface="Pacifico"/>
            </a:endParaRPr>
          </a:p>
        </p:txBody>
      </p:sp>
      <p:pic>
        <p:nvPicPr>
          <p:cNvPr id="337" name="Google Shape;337;p31"/>
          <p:cNvPicPr preferRelativeResize="0"/>
          <p:nvPr/>
        </p:nvPicPr>
        <p:blipFill>
          <a:blip r:embed="rId3">
            <a:alphaModFix/>
          </a:blip>
          <a:stretch>
            <a:fillRect/>
          </a:stretch>
        </p:blipFill>
        <p:spPr>
          <a:xfrm>
            <a:off x="574400" y="2402650"/>
            <a:ext cx="3849625" cy="21595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38" name="Google Shape;338;p31"/>
          <p:cNvPicPr preferRelativeResize="0"/>
          <p:nvPr/>
        </p:nvPicPr>
        <p:blipFill>
          <a:blip r:embed="rId4">
            <a:alphaModFix/>
          </a:blip>
          <a:stretch>
            <a:fillRect/>
          </a:stretch>
        </p:blipFill>
        <p:spPr>
          <a:xfrm>
            <a:off x="5122050" y="3079525"/>
            <a:ext cx="3268250" cy="1418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311700" y="45807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Selection</a:t>
            </a:r>
            <a:endParaRPr/>
          </a:p>
        </p:txBody>
      </p:sp>
      <p:pic>
        <p:nvPicPr>
          <p:cNvPr id="344" name="Google Shape;344;p32"/>
          <p:cNvPicPr preferRelativeResize="0"/>
          <p:nvPr/>
        </p:nvPicPr>
        <p:blipFill>
          <a:blip r:embed="rId3">
            <a:alphaModFix/>
          </a:blip>
          <a:stretch>
            <a:fillRect/>
          </a:stretch>
        </p:blipFill>
        <p:spPr>
          <a:xfrm>
            <a:off x="1179700" y="2096409"/>
            <a:ext cx="6784600" cy="2821800"/>
          </a:xfrm>
          <a:prstGeom prst="rect">
            <a:avLst/>
          </a:prstGeom>
          <a:ln>
            <a:noFill/>
          </a:ln>
          <a:effectLst>
            <a:outerShdw blurRad="190500" algn="tl" rotWithShape="0">
              <a:srgbClr val="000000">
                <a:alpha val="70000"/>
              </a:srgbClr>
            </a:outerShdw>
          </a:effectLst>
        </p:spPr>
      </p:pic>
      <p:sp>
        <p:nvSpPr>
          <p:cNvPr id="345" name="Google Shape;345;p32"/>
          <p:cNvSpPr txBox="1"/>
          <p:nvPr/>
        </p:nvSpPr>
        <p:spPr>
          <a:xfrm>
            <a:off x="190200" y="1399450"/>
            <a:ext cx="73368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Our process involved assigning a value to the platforms available in the area, and ones we felt were most appropriate to our target.</a:t>
            </a: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Implementation </a:t>
            </a:r>
            <a:endParaRPr/>
          </a:p>
        </p:txBody>
      </p:sp>
      <p:pic>
        <p:nvPicPr>
          <p:cNvPr id="351" name="Google Shape;351;p33"/>
          <p:cNvPicPr preferRelativeResize="0"/>
          <p:nvPr/>
        </p:nvPicPr>
        <p:blipFill>
          <a:blip r:embed="rId3">
            <a:alphaModFix/>
          </a:blip>
          <a:stretch>
            <a:fillRect/>
          </a:stretch>
        </p:blipFill>
        <p:spPr>
          <a:xfrm>
            <a:off x="2413400" y="1484050"/>
            <a:ext cx="5880525" cy="3317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2" name="Google Shape;352;p33"/>
          <p:cNvSpPr txBox="1"/>
          <p:nvPr/>
        </p:nvSpPr>
        <p:spPr>
          <a:xfrm>
            <a:off x="311725" y="1484050"/>
            <a:ext cx="1864500" cy="70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A86E8"/>
                </a:solidFill>
                <a:latin typeface="Roboto"/>
                <a:ea typeface="Roboto"/>
                <a:cs typeface="Roboto"/>
                <a:sym typeface="Roboto"/>
              </a:rPr>
              <a:t>Website:</a:t>
            </a:r>
            <a:endParaRPr sz="2400" b="1">
              <a:solidFill>
                <a:srgbClr val="4A86E8"/>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Possible Promotions</a:t>
            </a:r>
            <a:endParaRPr/>
          </a:p>
        </p:txBody>
      </p:sp>
      <p:sp>
        <p:nvSpPr>
          <p:cNvPr id="358" name="Google Shape;358;p34"/>
          <p:cNvSpPr txBox="1"/>
          <p:nvPr/>
        </p:nvSpPr>
        <p:spPr>
          <a:xfrm>
            <a:off x="209600" y="1372450"/>
            <a:ext cx="8307300" cy="3813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accent1"/>
              </a:buClr>
              <a:buSzPts val="1400"/>
              <a:buFont typeface="Roboto"/>
              <a:buChar char="●"/>
            </a:pPr>
            <a:r>
              <a:rPr lang="en">
                <a:solidFill>
                  <a:schemeClr val="lt2"/>
                </a:solidFill>
                <a:latin typeface="Roboto"/>
                <a:ea typeface="Roboto"/>
                <a:cs typeface="Roboto"/>
                <a:sym typeface="Roboto"/>
              </a:rPr>
              <a:t>Promotional Print Items</a:t>
            </a:r>
            <a:endParaRPr>
              <a:solidFill>
                <a:schemeClr val="lt2"/>
              </a:solidFill>
              <a:latin typeface="Roboto"/>
              <a:ea typeface="Roboto"/>
              <a:cs typeface="Roboto"/>
              <a:sym typeface="Roboto"/>
            </a:endParaRPr>
          </a:p>
          <a:p>
            <a:pPr marL="914400" lvl="1" indent="-317500" algn="l" rtl="0">
              <a:spcBef>
                <a:spcPts val="0"/>
              </a:spcBef>
              <a:spcAft>
                <a:spcPts val="0"/>
              </a:spcAft>
              <a:buClr>
                <a:schemeClr val="lt2"/>
              </a:buClr>
              <a:buSzPts val="1400"/>
              <a:buFont typeface="Roboto"/>
              <a:buChar char="○"/>
            </a:pPr>
            <a:r>
              <a:rPr lang="en">
                <a:solidFill>
                  <a:schemeClr val="lt2"/>
                </a:solidFill>
                <a:latin typeface="Roboto"/>
                <a:ea typeface="Roboto"/>
                <a:cs typeface="Roboto"/>
                <a:sym typeface="Roboto"/>
              </a:rPr>
              <a:t>Tri-fold brochures- Office Depot </a:t>
            </a:r>
            <a:r>
              <a:rPr lang="en" b="1">
                <a:solidFill>
                  <a:schemeClr val="lt2"/>
                </a:solidFill>
                <a:latin typeface="Roboto"/>
                <a:ea typeface="Roboto"/>
                <a:cs typeface="Roboto"/>
                <a:sym typeface="Roboto"/>
              </a:rPr>
              <a:t>$1.07 each</a:t>
            </a:r>
            <a:endParaRPr b="1">
              <a:solidFill>
                <a:schemeClr val="lt2"/>
              </a:solidFill>
              <a:latin typeface="Roboto"/>
              <a:ea typeface="Roboto"/>
              <a:cs typeface="Roboto"/>
              <a:sym typeface="Roboto"/>
            </a:endParaRPr>
          </a:p>
          <a:p>
            <a:pPr marL="914400" lvl="1" indent="-317500" algn="l" rtl="0">
              <a:spcBef>
                <a:spcPts val="0"/>
              </a:spcBef>
              <a:spcAft>
                <a:spcPts val="0"/>
              </a:spcAft>
              <a:buClr>
                <a:schemeClr val="lt2"/>
              </a:buClr>
              <a:buSzPts val="1400"/>
              <a:buFont typeface="Roboto"/>
              <a:buChar char="○"/>
            </a:pPr>
            <a:r>
              <a:rPr lang="en">
                <a:solidFill>
                  <a:schemeClr val="lt2"/>
                </a:solidFill>
                <a:latin typeface="Roboto"/>
                <a:ea typeface="Roboto"/>
                <a:cs typeface="Roboto"/>
                <a:sym typeface="Roboto"/>
              </a:rPr>
              <a:t>Flyers-Office Depot</a:t>
            </a:r>
            <a:r>
              <a:rPr lang="en" b="1">
                <a:solidFill>
                  <a:schemeClr val="lt2"/>
                </a:solidFill>
                <a:latin typeface="Roboto"/>
                <a:ea typeface="Roboto"/>
                <a:cs typeface="Roboto"/>
                <a:sym typeface="Roboto"/>
              </a:rPr>
              <a:t> $.42 each</a:t>
            </a:r>
            <a:endParaRPr b="1">
              <a:solidFill>
                <a:schemeClr val="lt2"/>
              </a:solidFill>
              <a:latin typeface="Roboto"/>
              <a:ea typeface="Roboto"/>
              <a:cs typeface="Roboto"/>
              <a:sym typeface="Roboto"/>
            </a:endParaRPr>
          </a:p>
          <a:p>
            <a:pPr marL="914400" lvl="1" indent="-317500" algn="l" rtl="0">
              <a:spcBef>
                <a:spcPts val="0"/>
              </a:spcBef>
              <a:spcAft>
                <a:spcPts val="0"/>
              </a:spcAft>
              <a:buClr>
                <a:schemeClr val="lt2"/>
              </a:buClr>
              <a:buSzPts val="1400"/>
              <a:buFont typeface="Roboto"/>
              <a:buChar char="○"/>
            </a:pPr>
            <a:r>
              <a:rPr lang="en">
                <a:solidFill>
                  <a:schemeClr val="lt2"/>
                </a:solidFill>
                <a:latin typeface="Roboto"/>
                <a:ea typeface="Roboto"/>
                <a:cs typeface="Roboto"/>
                <a:sym typeface="Roboto"/>
              </a:rPr>
              <a:t>Yard Signs - Office Depot </a:t>
            </a:r>
            <a:r>
              <a:rPr lang="en" b="1">
                <a:solidFill>
                  <a:schemeClr val="lt2"/>
                </a:solidFill>
                <a:latin typeface="Roboto"/>
                <a:ea typeface="Roboto"/>
                <a:cs typeface="Roboto"/>
                <a:sym typeface="Roboto"/>
              </a:rPr>
              <a:t>$15 each</a:t>
            </a:r>
            <a:endParaRPr b="1">
              <a:solidFill>
                <a:schemeClr val="lt2"/>
              </a:solidFill>
              <a:latin typeface="Roboto"/>
              <a:ea typeface="Roboto"/>
              <a:cs typeface="Roboto"/>
              <a:sym typeface="Roboto"/>
            </a:endParaRPr>
          </a:p>
          <a:p>
            <a:pPr marL="914400" lvl="1" indent="-317500" algn="l" rtl="0">
              <a:spcBef>
                <a:spcPts val="0"/>
              </a:spcBef>
              <a:spcAft>
                <a:spcPts val="0"/>
              </a:spcAft>
              <a:buClr>
                <a:schemeClr val="lt2"/>
              </a:buClr>
              <a:buSzPts val="1400"/>
              <a:buFont typeface="Roboto"/>
              <a:buChar char="○"/>
            </a:pPr>
            <a:r>
              <a:rPr lang="en">
                <a:solidFill>
                  <a:schemeClr val="lt2"/>
                </a:solidFill>
                <a:latin typeface="Roboto"/>
                <a:ea typeface="Roboto"/>
                <a:cs typeface="Roboto"/>
                <a:sym typeface="Roboto"/>
              </a:rPr>
              <a:t>Vinyl Mesh 8X4 Banners Office Depot </a:t>
            </a:r>
            <a:r>
              <a:rPr lang="en" b="1">
                <a:solidFill>
                  <a:schemeClr val="lt2"/>
                </a:solidFill>
                <a:latin typeface="Roboto"/>
                <a:ea typeface="Roboto"/>
                <a:cs typeface="Roboto"/>
                <a:sym typeface="Roboto"/>
              </a:rPr>
              <a:t>$96 each</a:t>
            </a:r>
            <a:endParaRPr b="1">
              <a:solidFill>
                <a:schemeClr val="lt2"/>
              </a:solidFill>
              <a:latin typeface="Roboto"/>
              <a:ea typeface="Roboto"/>
              <a:cs typeface="Roboto"/>
              <a:sym typeface="Roboto"/>
            </a:endParaRPr>
          </a:p>
          <a:p>
            <a:pPr marL="0" lvl="0" indent="0" algn="l" rtl="0">
              <a:spcBef>
                <a:spcPts val="0"/>
              </a:spcBef>
              <a:spcAft>
                <a:spcPts val="0"/>
              </a:spcAft>
              <a:buNone/>
            </a:pPr>
            <a:endParaRPr b="1">
              <a:solidFill>
                <a:schemeClr val="lt2"/>
              </a:solidFill>
              <a:latin typeface="Roboto"/>
              <a:ea typeface="Roboto"/>
              <a:cs typeface="Roboto"/>
              <a:sym typeface="Roboto"/>
            </a:endParaRPr>
          </a:p>
          <a:p>
            <a:pPr marL="457200" lvl="0" indent="-317500" algn="l" rtl="0">
              <a:spcBef>
                <a:spcPts val="0"/>
              </a:spcBef>
              <a:spcAft>
                <a:spcPts val="0"/>
              </a:spcAft>
              <a:buClr>
                <a:schemeClr val="accent1"/>
              </a:buClr>
              <a:buSzPts val="1400"/>
              <a:buFont typeface="Roboto"/>
              <a:buChar char="●"/>
            </a:pPr>
            <a:r>
              <a:rPr lang="en">
                <a:solidFill>
                  <a:schemeClr val="lt2"/>
                </a:solidFill>
                <a:latin typeface="Roboto"/>
                <a:ea typeface="Roboto"/>
                <a:cs typeface="Roboto"/>
                <a:sym typeface="Roboto"/>
              </a:rPr>
              <a:t>Reactive Dog Use of park</a:t>
            </a:r>
            <a:endParaRPr>
              <a:solidFill>
                <a:schemeClr val="lt2"/>
              </a:solidFill>
              <a:latin typeface="Roboto"/>
              <a:ea typeface="Roboto"/>
              <a:cs typeface="Roboto"/>
              <a:sym typeface="Roboto"/>
            </a:endParaRPr>
          </a:p>
          <a:p>
            <a:pPr marL="914400" lvl="1" indent="-317500" algn="l" rtl="0">
              <a:spcBef>
                <a:spcPts val="0"/>
              </a:spcBef>
              <a:spcAft>
                <a:spcPts val="0"/>
              </a:spcAft>
              <a:buClr>
                <a:schemeClr val="lt2"/>
              </a:buClr>
              <a:buSzPts val="1400"/>
              <a:buFont typeface="Roboto"/>
              <a:buChar char="○"/>
            </a:pPr>
            <a:r>
              <a:rPr lang="en">
                <a:solidFill>
                  <a:schemeClr val="lt2"/>
                </a:solidFill>
                <a:latin typeface="Roboto"/>
                <a:ea typeface="Roboto"/>
                <a:cs typeface="Roboto"/>
                <a:sym typeface="Roboto"/>
              </a:rPr>
              <a:t>Schedule time for only dogs that may be reactive</a:t>
            </a:r>
            <a:endParaRPr>
              <a:solidFill>
                <a:schemeClr val="lt2"/>
              </a:solidFill>
              <a:latin typeface="Roboto"/>
              <a:ea typeface="Roboto"/>
              <a:cs typeface="Roboto"/>
              <a:sym typeface="Roboto"/>
            </a:endParaRPr>
          </a:p>
          <a:p>
            <a:pPr marL="914400" lvl="1" indent="-317500" algn="l" rtl="0">
              <a:spcBef>
                <a:spcPts val="0"/>
              </a:spcBef>
              <a:spcAft>
                <a:spcPts val="0"/>
              </a:spcAft>
              <a:buClr>
                <a:schemeClr val="lt2"/>
              </a:buClr>
              <a:buSzPts val="1400"/>
              <a:buFont typeface="Roboto"/>
              <a:buChar char="○"/>
            </a:pPr>
            <a:r>
              <a:rPr lang="en">
                <a:solidFill>
                  <a:schemeClr val="lt2"/>
                </a:solidFill>
                <a:latin typeface="Roboto"/>
                <a:ea typeface="Roboto"/>
                <a:cs typeface="Roboto"/>
                <a:sym typeface="Roboto"/>
              </a:rPr>
              <a:t>Install Privacy Slats (every other fence panel)</a:t>
            </a:r>
            <a:endParaRPr>
              <a:solidFill>
                <a:schemeClr val="lt2"/>
              </a:solidFill>
              <a:latin typeface="Roboto"/>
              <a:ea typeface="Roboto"/>
              <a:cs typeface="Roboto"/>
              <a:sym typeface="Roboto"/>
            </a:endParaRPr>
          </a:p>
          <a:p>
            <a:pPr marL="1371600" lvl="2" indent="-317500" algn="l" rtl="0">
              <a:spcBef>
                <a:spcPts val="0"/>
              </a:spcBef>
              <a:spcAft>
                <a:spcPts val="0"/>
              </a:spcAft>
              <a:buClr>
                <a:schemeClr val="lt2"/>
              </a:buClr>
              <a:buSzPts val="1400"/>
              <a:buFont typeface="Roboto"/>
              <a:buChar char="■"/>
            </a:pPr>
            <a:r>
              <a:rPr lang="en" b="1">
                <a:solidFill>
                  <a:schemeClr val="lt2"/>
                </a:solidFill>
                <a:latin typeface="Roboto"/>
                <a:ea typeface="Roboto"/>
                <a:cs typeface="Roboto"/>
                <a:sym typeface="Roboto"/>
              </a:rPr>
              <a:t>$69.99pkg</a:t>
            </a:r>
            <a:r>
              <a:rPr lang="en">
                <a:solidFill>
                  <a:schemeClr val="lt2"/>
                </a:solidFill>
                <a:latin typeface="Roboto"/>
                <a:ea typeface="Roboto"/>
                <a:cs typeface="Roboto"/>
                <a:sym typeface="Roboto"/>
              </a:rPr>
              <a:t> 6 foot tall fence, 10 linear feet coverage</a:t>
            </a:r>
            <a:endParaRPr>
              <a:solidFill>
                <a:schemeClr val="lt2"/>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914400" lvl="0" indent="0" algn="l" rtl="0">
              <a:spcBef>
                <a:spcPts val="0"/>
              </a:spcBef>
              <a:spcAft>
                <a:spcPts val="0"/>
              </a:spcAft>
              <a:buNone/>
            </a:pPr>
            <a:endParaRPr>
              <a:latin typeface="Roboto"/>
              <a:ea typeface="Roboto"/>
              <a:cs typeface="Roboto"/>
              <a:sym typeface="Roboto"/>
            </a:endParaRPr>
          </a:p>
        </p:txBody>
      </p:sp>
      <p:pic>
        <p:nvPicPr>
          <p:cNvPr id="359" name="Google Shape;359;p34"/>
          <p:cNvPicPr preferRelativeResize="0"/>
          <p:nvPr/>
        </p:nvPicPr>
        <p:blipFill>
          <a:blip r:embed="rId3">
            <a:alphaModFix/>
          </a:blip>
          <a:stretch>
            <a:fillRect/>
          </a:stretch>
        </p:blipFill>
        <p:spPr>
          <a:xfrm>
            <a:off x="5959025" y="1329675"/>
            <a:ext cx="2873291" cy="3714076"/>
          </a:xfrm>
          <a:prstGeom prst="rect">
            <a:avLst/>
          </a:prstGeom>
          <a:noFill/>
          <a:ln>
            <a:noFill/>
          </a:ln>
        </p:spPr>
      </p:pic>
      <p:pic>
        <p:nvPicPr>
          <p:cNvPr id="360" name="Google Shape;360;p34"/>
          <p:cNvPicPr preferRelativeResize="0"/>
          <p:nvPr/>
        </p:nvPicPr>
        <p:blipFill>
          <a:blip r:embed="rId4">
            <a:alphaModFix/>
          </a:blip>
          <a:stretch>
            <a:fillRect/>
          </a:stretch>
        </p:blipFill>
        <p:spPr>
          <a:xfrm>
            <a:off x="3726038" y="3582275"/>
            <a:ext cx="1691975" cy="1700249"/>
          </a:xfrm>
          <a:prstGeom prst="rect">
            <a:avLst/>
          </a:prstGeom>
          <a:noFill/>
          <a:ln>
            <a:noFill/>
          </a:ln>
        </p:spPr>
      </p:pic>
      <p:sp>
        <p:nvSpPr>
          <p:cNvPr id="361" name="Google Shape;361;p34"/>
          <p:cNvSpPr txBox="1"/>
          <p:nvPr/>
        </p:nvSpPr>
        <p:spPr>
          <a:xfrm>
            <a:off x="5047250" y="4501900"/>
            <a:ext cx="1005300" cy="3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Trifolds/ Brochures </a:t>
            </a:r>
            <a:endParaRPr b="1">
              <a:latin typeface="Roboto"/>
              <a:ea typeface="Roboto"/>
              <a:cs typeface="Roboto"/>
              <a:sym typeface="Roboto"/>
            </a:endParaRPr>
          </a:p>
        </p:txBody>
      </p:sp>
      <p:sp>
        <p:nvSpPr>
          <p:cNvPr id="362" name="Google Shape;362;p34"/>
          <p:cNvSpPr txBox="1"/>
          <p:nvPr/>
        </p:nvSpPr>
        <p:spPr>
          <a:xfrm>
            <a:off x="5418000" y="1543550"/>
            <a:ext cx="823500" cy="35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Flyer</a:t>
            </a:r>
            <a:endParaRPr b="1">
              <a:latin typeface="Roboto"/>
              <a:ea typeface="Roboto"/>
              <a:cs typeface="Roboto"/>
              <a:sym typeface="Roboto"/>
            </a:endParaRPr>
          </a:p>
        </p:txBody>
      </p:sp>
      <p:pic>
        <p:nvPicPr>
          <p:cNvPr id="363" name="Google Shape;363;p34"/>
          <p:cNvPicPr preferRelativeResize="0"/>
          <p:nvPr/>
        </p:nvPicPr>
        <p:blipFill>
          <a:blip r:embed="rId5">
            <a:alphaModFix/>
          </a:blip>
          <a:stretch>
            <a:fillRect/>
          </a:stretch>
        </p:blipFill>
        <p:spPr>
          <a:xfrm>
            <a:off x="365199" y="3683325"/>
            <a:ext cx="3174300" cy="1015775"/>
          </a:xfrm>
          <a:prstGeom prst="rect">
            <a:avLst/>
          </a:prstGeom>
          <a:noFill/>
          <a:ln>
            <a:noFill/>
          </a:ln>
        </p:spPr>
      </p:pic>
      <p:pic>
        <p:nvPicPr>
          <p:cNvPr id="364" name="Google Shape;364;p34"/>
          <p:cNvPicPr preferRelativeResize="0"/>
          <p:nvPr/>
        </p:nvPicPr>
        <p:blipFill>
          <a:blip r:embed="rId6">
            <a:alphaModFix/>
          </a:blip>
          <a:stretch>
            <a:fillRect/>
          </a:stretch>
        </p:blipFill>
        <p:spPr>
          <a:xfrm>
            <a:off x="1588050" y="3860974"/>
            <a:ext cx="823500" cy="790625"/>
          </a:xfrm>
          <a:prstGeom prst="rect">
            <a:avLst/>
          </a:prstGeom>
          <a:noFill/>
          <a:ln>
            <a:noFill/>
          </a:ln>
        </p:spPr>
      </p:pic>
      <p:sp>
        <p:nvSpPr>
          <p:cNvPr id="365" name="Google Shape;365;p34"/>
          <p:cNvSpPr txBox="1"/>
          <p:nvPr/>
        </p:nvSpPr>
        <p:spPr>
          <a:xfrm>
            <a:off x="491900" y="4640950"/>
            <a:ext cx="1604100" cy="1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Banner</a:t>
            </a:r>
            <a:endParaRPr b="1">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Possible Promotions</a:t>
            </a:r>
            <a:endParaRPr/>
          </a:p>
        </p:txBody>
      </p:sp>
      <p:sp>
        <p:nvSpPr>
          <p:cNvPr id="371" name="Google Shape;371;p35"/>
          <p:cNvSpPr txBox="1"/>
          <p:nvPr/>
        </p:nvSpPr>
        <p:spPr>
          <a:xfrm>
            <a:off x="444850" y="1329675"/>
            <a:ext cx="8307300" cy="3813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accent1"/>
              </a:buClr>
              <a:buSzPts val="1400"/>
              <a:buFont typeface="Roboto"/>
              <a:buChar char="●"/>
            </a:pPr>
            <a:r>
              <a:rPr lang="en">
                <a:solidFill>
                  <a:schemeClr val="lt2"/>
                </a:solidFill>
                <a:latin typeface="Roboto"/>
                <a:ea typeface="Roboto"/>
                <a:cs typeface="Roboto"/>
                <a:sym typeface="Roboto"/>
              </a:rPr>
              <a:t>Direct Mail</a:t>
            </a:r>
            <a:endParaRPr>
              <a:solidFill>
                <a:schemeClr val="lt2"/>
              </a:solidFill>
              <a:latin typeface="Roboto"/>
              <a:ea typeface="Roboto"/>
              <a:cs typeface="Roboto"/>
              <a:sym typeface="Roboto"/>
            </a:endParaRPr>
          </a:p>
          <a:p>
            <a:pPr marL="914400" lvl="1" indent="-317500" algn="l" rtl="0">
              <a:spcBef>
                <a:spcPts val="0"/>
              </a:spcBef>
              <a:spcAft>
                <a:spcPts val="0"/>
              </a:spcAft>
              <a:buClr>
                <a:schemeClr val="lt2"/>
              </a:buClr>
              <a:buSzPts val="1400"/>
              <a:buFont typeface="Roboto"/>
              <a:buChar char="○"/>
            </a:pPr>
            <a:r>
              <a:rPr lang="en">
                <a:solidFill>
                  <a:schemeClr val="lt2"/>
                </a:solidFill>
                <a:latin typeface="Roboto"/>
                <a:ea typeface="Roboto"/>
                <a:cs typeface="Roboto"/>
                <a:sym typeface="Roboto"/>
              </a:rPr>
              <a:t>Postcards - Office Depot 200 -</a:t>
            </a:r>
            <a:r>
              <a:rPr lang="en" b="1">
                <a:solidFill>
                  <a:schemeClr val="lt2"/>
                </a:solidFill>
                <a:latin typeface="Roboto"/>
                <a:ea typeface="Roboto"/>
                <a:cs typeface="Roboto"/>
                <a:sym typeface="Roboto"/>
              </a:rPr>
              <a:t>$26.99</a:t>
            </a:r>
            <a:r>
              <a:rPr lang="en">
                <a:solidFill>
                  <a:schemeClr val="lt2"/>
                </a:solidFill>
                <a:latin typeface="Roboto"/>
                <a:ea typeface="Roboto"/>
                <a:cs typeface="Roboto"/>
                <a:sym typeface="Roboto"/>
              </a:rPr>
              <a:t> (this does not include a mailing list at this time)</a:t>
            </a:r>
            <a:endParaRPr>
              <a:solidFill>
                <a:schemeClr val="lt2"/>
              </a:solidFill>
              <a:latin typeface="Roboto"/>
              <a:ea typeface="Roboto"/>
              <a:cs typeface="Roboto"/>
              <a:sym typeface="Roboto"/>
            </a:endParaRPr>
          </a:p>
          <a:p>
            <a:pPr marL="0" lvl="0" indent="0" algn="l" rtl="0">
              <a:spcBef>
                <a:spcPts val="0"/>
              </a:spcBef>
              <a:spcAft>
                <a:spcPts val="0"/>
              </a:spcAft>
              <a:buNone/>
            </a:pPr>
            <a:endParaRPr>
              <a:solidFill>
                <a:schemeClr val="lt2"/>
              </a:solidFill>
              <a:latin typeface="Roboto"/>
              <a:ea typeface="Roboto"/>
              <a:cs typeface="Roboto"/>
              <a:sym typeface="Roboto"/>
            </a:endParaRPr>
          </a:p>
          <a:p>
            <a:pPr marL="0" lvl="0" indent="0" algn="l" rtl="0">
              <a:spcBef>
                <a:spcPts val="0"/>
              </a:spcBef>
              <a:spcAft>
                <a:spcPts val="0"/>
              </a:spcAft>
              <a:buNone/>
            </a:pPr>
            <a:endParaRPr>
              <a:solidFill>
                <a:schemeClr val="lt2"/>
              </a:solidFill>
              <a:latin typeface="Roboto"/>
              <a:ea typeface="Roboto"/>
              <a:cs typeface="Roboto"/>
              <a:sym typeface="Roboto"/>
            </a:endParaRPr>
          </a:p>
          <a:p>
            <a:pPr marL="0" lvl="0" indent="0" algn="l" rtl="0">
              <a:spcBef>
                <a:spcPts val="0"/>
              </a:spcBef>
              <a:spcAft>
                <a:spcPts val="0"/>
              </a:spcAft>
              <a:buNone/>
            </a:pPr>
            <a:endParaRPr>
              <a:solidFill>
                <a:schemeClr val="lt2"/>
              </a:solidFill>
              <a:latin typeface="Roboto"/>
              <a:ea typeface="Roboto"/>
              <a:cs typeface="Roboto"/>
              <a:sym typeface="Roboto"/>
            </a:endParaRPr>
          </a:p>
          <a:p>
            <a:pPr marL="0" lvl="0" indent="0" algn="l" rtl="0">
              <a:spcBef>
                <a:spcPts val="0"/>
              </a:spcBef>
              <a:spcAft>
                <a:spcPts val="0"/>
              </a:spcAft>
              <a:buNone/>
            </a:pPr>
            <a:endParaRPr>
              <a:solidFill>
                <a:schemeClr val="lt2"/>
              </a:solidFill>
              <a:latin typeface="Roboto"/>
              <a:ea typeface="Roboto"/>
              <a:cs typeface="Roboto"/>
              <a:sym typeface="Roboto"/>
            </a:endParaRPr>
          </a:p>
          <a:p>
            <a:pPr marL="0" lvl="0" indent="0" algn="l" rtl="0">
              <a:spcBef>
                <a:spcPts val="0"/>
              </a:spcBef>
              <a:spcAft>
                <a:spcPts val="0"/>
              </a:spcAft>
              <a:buNone/>
            </a:pPr>
            <a:endParaRPr>
              <a:solidFill>
                <a:schemeClr val="lt2"/>
              </a:solidFill>
              <a:latin typeface="Roboto"/>
              <a:ea typeface="Roboto"/>
              <a:cs typeface="Roboto"/>
              <a:sym typeface="Roboto"/>
            </a:endParaRPr>
          </a:p>
          <a:p>
            <a:pPr marL="0" lvl="0" indent="0" algn="l" rtl="0">
              <a:spcBef>
                <a:spcPts val="0"/>
              </a:spcBef>
              <a:spcAft>
                <a:spcPts val="0"/>
              </a:spcAft>
              <a:buNone/>
            </a:pPr>
            <a:endParaRPr>
              <a:solidFill>
                <a:schemeClr val="lt2"/>
              </a:solidFill>
              <a:latin typeface="Roboto"/>
              <a:ea typeface="Roboto"/>
              <a:cs typeface="Roboto"/>
              <a:sym typeface="Roboto"/>
            </a:endParaRPr>
          </a:p>
          <a:p>
            <a:pPr marL="0" lvl="0" indent="0" algn="l" rtl="0">
              <a:spcBef>
                <a:spcPts val="0"/>
              </a:spcBef>
              <a:spcAft>
                <a:spcPts val="0"/>
              </a:spcAft>
              <a:buNone/>
            </a:pPr>
            <a:endParaRPr>
              <a:solidFill>
                <a:schemeClr val="lt2"/>
              </a:solidFill>
              <a:latin typeface="Roboto"/>
              <a:ea typeface="Roboto"/>
              <a:cs typeface="Roboto"/>
              <a:sym typeface="Roboto"/>
            </a:endParaRPr>
          </a:p>
          <a:p>
            <a:pPr marL="0" lvl="0" indent="0" algn="l" rtl="0">
              <a:spcBef>
                <a:spcPts val="0"/>
              </a:spcBef>
              <a:spcAft>
                <a:spcPts val="0"/>
              </a:spcAft>
              <a:buNone/>
            </a:pPr>
            <a:endParaRPr>
              <a:solidFill>
                <a:schemeClr val="lt2"/>
              </a:solidFill>
              <a:latin typeface="Roboto"/>
              <a:ea typeface="Roboto"/>
              <a:cs typeface="Roboto"/>
              <a:sym typeface="Roboto"/>
            </a:endParaRPr>
          </a:p>
          <a:p>
            <a:pPr marL="0" lvl="0" indent="0" algn="l" rtl="0">
              <a:spcBef>
                <a:spcPts val="0"/>
              </a:spcBef>
              <a:spcAft>
                <a:spcPts val="0"/>
              </a:spcAft>
              <a:buNone/>
            </a:pPr>
            <a:endParaRPr>
              <a:solidFill>
                <a:schemeClr val="lt2"/>
              </a:solidFill>
              <a:latin typeface="Roboto"/>
              <a:ea typeface="Roboto"/>
              <a:cs typeface="Roboto"/>
              <a:sym typeface="Roboto"/>
            </a:endParaRPr>
          </a:p>
          <a:p>
            <a:pPr marL="457200" marR="0" lvl="0" indent="-317500" algn="l" rtl="0">
              <a:lnSpc>
                <a:spcPct val="100000"/>
              </a:lnSpc>
              <a:spcBef>
                <a:spcPts val="0"/>
              </a:spcBef>
              <a:spcAft>
                <a:spcPts val="0"/>
              </a:spcAft>
              <a:buClr>
                <a:schemeClr val="accent1"/>
              </a:buClr>
              <a:buSzPts val="1400"/>
              <a:buFont typeface="Roboto"/>
              <a:buChar char="●"/>
            </a:pPr>
            <a:r>
              <a:rPr lang="en">
                <a:solidFill>
                  <a:schemeClr val="lt2"/>
                </a:solidFill>
                <a:latin typeface="Roboto"/>
                <a:ea typeface="Roboto"/>
                <a:cs typeface="Roboto"/>
                <a:sym typeface="Roboto"/>
              </a:rPr>
              <a:t>Client Emails</a:t>
            </a:r>
            <a:endParaRPr>
              <a:solidFill>
                <a:schemeClr val="lt2"/>
              </a:solidFill>
              <a:latin typeface="Roboto"/>
              <a:ea typeface="Roboto"/>
              <a:cs typeface="Roboto"/>
              <a:sym typeface="Roboto"/>
            </a:endParaRPr>
          </a:p>
          <a:p>
            <a:pPr marL="914400" lvl="1" indent="-317500" algn="l" rtl="0">
              <a:spcBef>
                <a:spcPts val="0"/>
              </a:spcBef>
              <a:spcAft>
                <a:spcPts val="0"/>
              </a:spcAft>
              <a:buClr>
                <a:schemeClr val="lt2"/>
              </a:buClr>
              <a:buSzPts val="1400"/>
              <a:buFont typeface="Roboto"/>
              <a:buChar char="○"/>
            </a:pPr>
            <a:r>
              <a:rPr lang="en">
                <a:solidFill>
                  <a:schemeClr val="lt2"/>
                </a:solidFill>
                <a:latin typeface="Roboto"/>
                <a:ea typeface="Roboto"/>
                <a:cs typeface="Roboto"/>
                <a:sym typeface="Roboto"/>
              </a:rPr>
              <a:t>Clients would receive “Fun Fur Pets News” email regarding the launch of the dog park and inform their friends.</a:t>
            </a:r>
            <a:endParaRPr>
              <a:solidFill>
                <a:schemeClr val="lt2"/>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914400" lvl="0" indent="0" algn="l" rtl="0">
              <a:spcBef>
                <a:spcPts val="0"/>
              </a:spcBef>
              <a:spcAft>
                <a:spcPts val="0"/>
              </a:spcAft>
              <a:buNone/>
            </a:pPr>
            <a:endParaRPr>
              <a:latin typeface="Roboto"/>
              <a:ea typeface="Roboto"/>
              <a:cs typeface="Roboto"/>
              <a:sym typeface="Roboto"/>
            </a:endParaRPr>
          </a:p>
        </p:txBody>
      </p:sp>
      <p:pic>
        <p:nvPicPr>
          <p:cNvPr id="372" name="Google Shape;372;p35"/>
          <p:cNvPicPr preferRelativeResize="0"/>
          <p:nvPr/>
        </p:nvPicPr>
        <p:blipFill rotWithShape="1">
          <a:blip r:embed="rId3">
            <a:alphaModFix/>
          </a:blip>
          <a:srcRect t="18534" b="17705"/>
          <a:stretch/>
        </p:blipFill>
        <p:spPr>
          <a:xfrm>
            <a:off x="1963200" y="2164600"/>
            <a:ext cx="5217600" cy="1497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8"/>
          <p:cNvSpPr txBox="1">
            <a:spLocks noGrp="1"/>
          </p:cNvSpPr>
          <p:nvPr>
            <p:ph type="title"/>
          </p:nvPr>
        </p:nvSpPr>
        <p:spPr>
          <a:xfrm>
            <a:off x="311725" y="653325"/>
            <a:ext cx="3706500" cy="123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Situational Analysis: Company  </a:t>
            </a:r>
            <a:endParaRPr/>
          </a:p>
        </p:txBody>
      </p:sp>
      <p:sp>
        <p:nvSpPr>
          <p:cNvPr id="236" name="Google Shape;236;p18"/>
          <p:cNvSpPr txBox="1">
            <a:spLocks noGrp="1"/>
          </p:cNvSpPr>
          <p:nvPr>
            <p:ph type="body" idx="1"/>
          </p:nvPr>
        </p:nvSpPr>
        <p:spPr>
          <a:xfrm>
            <a:off x="4501775" y="534550"/>
            <a:ext cx="4211700" cy="37413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a:p>
          <a:p>
            <a:pPr marL="457200" lvl="0" indent="0" algn="l" rtl="0">
              <a:spcBef>
                <a:spcPts val="1600"/>
              </a:spcBef>
              <a:spcAft>
                <a:spcPts val="0"/>
              </a:spcAft>
              <a:buNone/>
            </a:pPr>
            <a:r>
              <a:rPr lang="en" sz="2400" b="1" i="1"/>
              <a:t>The Goal:</a:t>
            </a:r>
            <a:endParaRPr sz="2400" b="1" i="1"/>
          </a:p>
          <a:p>
            <a:pPr marL="914400" lvl="0" indent="0" algn="l" rtl="0">
              <a:spcBef>
                <a:spcPts val="1600"/>
              </a:spcBef>
              <a:spcAft>
                <a:spcPts val="0"/>
              </a:spcAft>
              <a:buNone/>
            </a:pPr>
            <a:r>
              <a:rPr lang="en" sz="1800"/>
              <a:t>To increase the client base by offering a fenced-in dog park, as a perk of her services. The need of utilizing the doggie daycare is still in existence but would increase her client base when the public hears of it and by word of mouth.       </a:t>
            </a:r>
            <a:endParaRPr sz="1800"/>
          </a:p>
          <a:p>
            <a:pPr marL="914400" lvl="0" indent="0" algn="l" rtl="0">
              <a:spcBef>
                <a:spcPts val="1600"/>
              </a:spcBef>
              <a:spcAft>
                <a:spcPts val="1600"/>
              </a:spcAft>
              <a:buNone/>
            </a:pPr>
            <a:r>
              <a:rPr lang="en"/>
              <a:t> 	</a:t>
            </a:r>
            <a:endParaRPr/>
          </a:p>
        </p:txBody>
      </p:sp>
      <p:pic>
        <p:nvPicPr>
          <p:cNvPr id="237" name="Google Shape;237;p18"/>
          <p:cNvPicPr preferRelativeResize="0"/>
          <p:nvPr/>
        </p:nvPicPr>
        <p:blipFill>
          <a:blip r:embed="rId3">
            <a:alphaModFix/>
          </a:blip>
          <a:stretch>
            <a:fillRect/>
          </a:stretch>
        </p:blipFill>
        <p:spPr>
          <a:xfrm>
            <a:off x="199525" y="1787950"/>
            <a:ext cx="3930899" cy="2948174"/>
          </a:xfrm>
          <a:prstGeom prst="rect">
            <a:avLst/>
          </a:prstGeom>
          <a:noFill/>
          <a:ln>
            <a:noFill/>
          </a:ln>
        </p:spPr>
      </p:pic>
      <p:sp>
        <p:nvSpPr>
          <p:cNvPr id="238" name="Google Shape;238;p18"/>
          <p:cNvSpPr txBox="1"/>
          <p:nvPr/>
        </p:nvSpPr>
        <p:spPr>
          <a:xfrm>
            <a:off x="543475" y="4736125"/>
            <a:ext cx="2961900" cy="40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solidFill>
                  <a:srgbClr val="EFEFEF"/>
                </a:solidFill>
                <a:latin typeface="Roboto"/>
                <a:ea typeface="Roboto"/>
                <a:cs typeface="Roboto"/>
                <a:sym typeface="Roboto"/>
              </a:rPr>
              <a:t>     Proposed Dog Park Area</a:t>
            </a:r>
            <a:endParaRPr>
              <a:solidFill>
                <a:srgbClr val="EFEFEF"/>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Social Media </a:t>
            </a:r>
            <a:endParaRPr/>
          </a:p>
        </p:txBody>
      </p:sp>
      <p:pic>
        <p:nvPicPr>
          <p:cNvPr id="378" name="Google Shape;378;p36"/>
          <p:cNvPicPr preferRelativeResize="0"/>
          <p:nvPr/>
        </p:nvPicPr>
        <p:blipFill>
          <a:blip r:embed="rId3">
            <a:alphaModFix/>
          </a:blip>
          <a:stretch>
            <a:fillRect/>
          </a:stretch>
        </p:blipFill>
        <p:spPr>
          <a:xfrm>
            <a:off x="6551100" y="1339150"/>
            <a:ext cx="2592900" cy="2360750"/>
          </a:xfrm>
          <a:prstGeom prst="rect">
            <a:avLst/>
          </a:prstGeom>
          <a:noFill/>
          <a:ln>
            <a:noFill/>
          </a:ln>
        </p:spPr>
      </p:pic>
      <p:sp>
        <p:nvSpPr>
          <p:cNvPr id="379" name="Google Shape;379;p36"/>
          <p:cNvSpPr txBox="1"/>
          <p:nvPr/>
        </p:nvSpPr>
        <p:spPr>
          <a:xfrm>
            <a:off x="224575" y="1571925"/>
            <a:ext cx="3571500" cy="2673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Font typeface="Roboto"/>
              <a:buChar char="●"/>
            </a:pPr>
            <a:r>
              <a:rPr lang="en" b="1">
                <a:solidFill>
                  <a:srgbClr val="666666"/>
                </a:solidFill>
                <a:latin typeface="Roboto"/>
                <a:ea typeface="Roboto"/>
                <a:cs typeface="Roboto"/>
                <a:sym typeface="Roboto"/>
              </a:rPr>
              <a:t>Facebook</a:t>
            </a:r>
            <a:endParaRPr b="1">
              <a:solidFill>
                <a:srgbClr val="666666"/>
              </a:solidFill>
              <a:latin typeface="Roboto"/>
              <a:ea typeface="Roboto"/>
              <a:cs typeface="Roboto"/>
              <a:sym typeface="Roboto"/>
            </a:endParaRPr>
          </a:p>
          <a:p>
            <a:pPr marL="914400" lvl="1" indent="-317500" algn="l" rtl="0">
              <a:spcBef>
                <a:spcPts val="0"/>
              </a:spcBef>
              <a:spcAft>
                <a:spcPts val="0"/>
              </a:spcAft>
              <a:buClr>
                <a:srgbClr val="666666"/>
              </a:buClr>
              <a:buSzPts val="1400"/>
              <a:buFont typeface="Roboto"/>
              <a:buChar char="○"/>
            </a:pPr>
            <a:r>
              <a:rPr lang="en">
                <a:solidFill>
                  <a:srgbClr val="666666"/>
                </a:solidFill>
                <a:latin typeface="Roboto"/>
                <a:ea typeface="Roboto"/>
                <a:cs typeface="Roboto"/>
                <a:sym typeface="Roboto"/>
              </a:rPr>
              <a:t>Groups</a:t>
            </a:r>
            <a:endParaRPr>
              <a:solidFill>
                <a:srgbClr val="666666"/>
              </a:solidFill>
              <a:latin typeface="Roboto"/>
              <a:ea typeface="Roboto"/>
              <a:cs typeface="Roboto"/>
              <a:sym typeface="Roboto"/>
            </a:endParaRPr>
          </a:p>
          <a:p>
            <a:pPr marL="914400" lvl="1" indent="-317500" algn="l" rtl="0">
              <a:spcBef>
                <a:spcPts val="0"/>
              </a:spcBef>
              <a:spcAft>
                <a:spcPts val="0"/>
              </a:spcAft>
              <a:buClr>
                <a:srgbClr val="666666"/>
              </a:buClr>
              <a:buSzPts val="1400"/>
              <a:buFont typeface="Roboto"/>
              <a:buChar char="○"/>
            </a:pPr>
            <a:r>
              <a:rPr lang="en">
                <a:solidFill>
                  <a:srgbClr val="666666"/>
                </a:solidFill>
                <a:latin typeface="Roboto"/>
                <a:ea typeface="Roboto"/>
                <a:cs typeface="Roboto"/>
                <a:sym typeface="Roboto"/>
              </a:rPr>
              <a:t>Messenger</a:t>
            </a:r>
            <a:endParaRPr>
              <a:solidFill>
                <a:srgbClr val="666666"/>
              </a:solidFill>
              <a:latin typeface="Roboto"/>
              <a:ea typeface="Roboto"/>
              <a:cs typeface="Roboto"/>
              <a:sym typeface="Roboto"/>
            </a:endParaRPr>
          </a:p>
          <a:p>
            <a:pPr marL="914400" lvl="1" indent="-317500" algn="l" rtl="0">
              <a:spcBef>
                <a:spcPts val="0"/>
              </a:spcBef>
              <a:spcAft>
                <a:spcPts val="0"/>
              </a:spcAft>
              <a:buClr>
                <a:srgbClr val="666666"/>
              </a:buClr>
              <a:buSzPts val="1400"/>
              <a:buFont typeface="Roboto"/>
              <a:buChar char="○"/>
            </a:pPr>
            <a:r>
              <a:rPr lang="en">
                <a:solidFill>
                  <a:srgbClr val="666666"/>
                </a:solidFill>
                <a:latin typeface="Roboto"/>
                <a:ea typeface="Roboto"/>
                <a:cs typeface="Roboto"/>
                <a:sym typeface="Roboto"/>
              </a:rPr>
              <a:t>Ads</a:t>
            </a:r>
            <a:endParaRPr>
              <a:solidFill>
                <a:srgbClr val="666666"/>
              </a:solidFill>
              <a:latin typeface="Roboto"/>
              <a:ea typeface="Roboto"/>
              <a:cs typeface="Roboto"/>
              <a:sym typeface="Roboto"/>
            </a:endParaRPr>
          </a:p>
          <a:p>
            <a:pPr marL="457200" lvl="0" indent="-317500" algn="l" rtl="0">
              <a:spcBef>
                <a:spcPts val="0"/>
              </a:spcBef>
              <a:spcAft>
                <a:spcPts val="0"/>
              </a:spcAft>
              <a:buClr>
                <a:srgbClr val="666666"/>
              </a:buClr>
              <a:buSzPts val="1400"/>
              <a:buFont typeface="Roboto"/>
              <a:buChar char="●"/>
            </a:pPr>
            <a:r>
              <a:rPr lang="en" b="1">
                <a:solidFill>
                  <a:srgbClr val="666666"/>
                </a:solidFill>
                <a:latin typeface="Roboto"/>
                <a:ea typeface="Roboto"/>
                <a:cs typeface="Roboto"/>
                <a:sym typeface="Roboto"/>
              </a:rPr>
              <a:t>Instagram</a:t>
            </a:r>
            <a:endParaRPr b="1">
              <a:solidFill>
                <a:srgbClr val="666666"/>
              </a:solidFill>
              <a:latin typeface="Roboto"/>
              <a:ea typeface="Roboto"/>
              <a:cs typeface="Roboto"/>
              <a:sym typeface="Roboto"/>
            </a:endParaRPr>
          </a:p>
          <a:p>
            <a:pPr marL="914400" lvl="1" indent="-317500" algn="l" rtl="0">
              <a:spcBef>
                <a:spcPts val="0"/>
              </a:spcBef>
              <a:spcAft>
                <a:spcPts val="0"/>
              </a:spcAft>
              <a:buClr>
                <a:srgbClr val="666666"/>
              </a:buClr>
              <a:buSzPts val="1400"/>
              <a:buFont typeface="Roboto"/>
              <a:buChar char="○"/>
            </a:pPr>
            <a:r>
              <a:rPr lang="en">
                <a:solidFill>
                  <a:srgbClr val="666666"/>
                </a:solidFill>
                <a:latin typeface="Roboto"/>
                <a:ea typeface="Roboto"/>
                <a:cs typeface="Roboto"/>
                <a:sym typeface="Roboto"/>
              </a:rPr>
              <a:t>Photo Content</a:t>
            </a:r>
            <a:endParaRPr>
              <a:solidFill>
                <a:srgbClr val="666666"/>
              </a:solidFill>
              <a:latin typeface="Roboto"/>
              <a:ea typeface="Roboto"/>
              <a:cs typeface="Roboto"/>
              <a:sym typeface="Roboto"/>
            </a:endParaRPr>
          </a:p>
          <a:p>
            <a:pPr marL="457200" lvl="0" indent="-317500" algn="l" rtl="0">
              <a:spcBef>
                <a:spcPts val="0"/>
              </a:spcBef>
              <a:spcAft>
                <a:spcPts val="0"/>
              </a:spcAft>
              <a:buClr>
                <a:srgbClr val="666666"/>
              </a:buClr>
              <a:buSzPts val="1400"/>
              <a:buFont typeface="Roboto"/>
              <a:buChar char="●"/>
            </a:pPr>
            <a:r>
              <a:rPr lang="en" b="1">
                <a:solidFill>
                  <a:srgbClr val="666666"/>
                </a:solidFill>
                <a:latin typeface="Roboto"/>
                <a:ea typeface="Roboto"/>
                <a:cs typeface="Roboto"/>
                <a:sym typeface="Roboto"/>
              </a:rPr>
              <a:t>YouTube</a:t>
            </a:r>
            <a:endParaRPr b="1">
              <a:solidFill>
                <a:srgbClr val="666666"/>
              </a:solidFill>
              <a:latin typeface="Roboto"/>
              <a:ea typeface="Roboto"/>
              <a:cs typeface="Roboto"/>
              <a:sym typeface="Roboto"/>
            </a:endParaRPr>
          </a:p>
          <a:p>
            <a:pPr marL="914400" lvl="1" indent="-317500" algn="l" rtl="0">
              <a:spcBef>
                <a:spcPts val="0"/>
              </a:spcBef>
              <a:spcAft>
                <a:spcPts val="0"/>
              </a:spcAft>
              <a:buClr>
                <a:srgbClr val="666666"/>
              </a:buClr>
              <a:buSzPts val="1400"/>
              <a:buFont typeface="Roboto"/>
              <a:buChar char="○"/>
            </a:pPr>
            <a:r>
              <a:rPr lang="en">
                <a:solidFill>
                  <a:srgbClr val="666666"/>
                </a:solidFill>
                <a:latin typeface="Roboto"/>
                <a:ea typeface="Roboto"/>
                <a:cs typeface="Roboto"/>
                <a:sym typeface="Roboto"/>
              </a:rPr>
              <a:t>Advertise Services</a:t>
            </a:r>
            <a:endParaRPr>
              <a:solidFill>
                <a:srgbClr val="666666"/>
              </a:solidFill>
              <a:latin typeface="Roboto"/>
              <a:ea typeface="Roboto"/>
              <a:cs typeface="Roboto"/>
              <a:sym typeface="Roboto"/>
            </a:endParaRPr>
          </a:p>
          <a:p>
            <a:pPr marL="914400" lvl="1" indent="-317500" algn="l" rtl="0">
              <a:spcBef>
                <a:spcPts val="0"/>
              </a:spcBef>
              <a:spcAft>
                <a:spcPts val="0"/>
              </a:spcAft>
              <a:buClr>
                <a:srgbClr val="666666"/>
              </a:buClr>
              <a:buSzPts val="1400"/>
              <a:buFont typeface="Roboto"/>
              <a:buChar char="○"/>
            </a:pPr>
            <a:r>
              <a:rPr lang="en">
                <a:solidFill>
                  <a:srgbClr val="666666"/>
                </a:solidFill>
                <a:latin typeface="Roboto"/>
                <a:ea typeface="Roboto"/>
                <a:cs typeface="Roboto"/>
                <a:sym typeface="Roboto"/>
              </a:rPr>
              <a:t>Promotional Video of dog park</a:t>
            </a:r>
            <a:endParaRPr>
              <a:solidFill>
                <a:srgbClr val="666666"/>
              </a:solidFill>
              <a:latin typeface="Roboto"/>
              <a:ea typeface="Roboto"/>
              <a:cs typeface="Roboto"/>
              <a:sym typeface="Roboto"/>
            </a:endParaRPr>
          </a:p>
          <a:p>
            <a:pPr marL="914400" lvl="1" indent="-317500" algn="l" rtl="0">
              <a:spcBef>
                <a:spcPts val="0"/>
              </a:spcBef>
              <a:spcAft>
                <a:spcPts val="0"/>
              </a:spcAft>
              <a:buClr>
                <a:srgbClr val="666666"/>
              </a:buClr>
              <a:buSzPts val="1400"/>
              <a:buFont typeface="Roboto"/>
              <a:buChar char="○"/>
            </a:pPr>
            <a:r>
              <a:rPr lang="en">
                <a:solidFill>
                  <a:srgbClr val="666666"/>
                </a:solidFill>
                <a:latin typeface="Roboto"/>
                <a:ea typeface="Roboto"/>
                <a:cs typeface="Roboto"/>
                <a:sym typeface="Roboto"/>
              </a:rPr>
              <a:t>Upload to other media</a:t>
            </a:r>
            <a:endParaRPr>
              <a:solidFill>
                <a:srgbClr val="666666"/>
              </a:solidFill>
              <a:latin typeface="Roboto"/>
              <a:ea typeface="Roboto"/>
              <a:cs typeface="Roboto"/>
              <a:sym typeface="Roboto"/>
            </a:endParaRPr>
          </a:p>
          <a:p>
            <a:pPr marL="457200" lvl="0" indent="-317500" algn="l" rtl="0">
              <a:spcBef>
                <a:spcPts val="0"/>
              </a:spcBef>
              <a:spcAft>
                <a:spcPts val="0"/>
              </a:spcAft>
              <a:buClr>
                <a:srgbClr val="666666"/>
              </a:buClr>
              <a:buSzPts val="1400"/>
              <a:buFont typeface="Roboto"/>
              <a:buChar char="●"/>
            </a:pPr>
            <a:r>
              <a:rPr lang="en" b="1">
                <a:solidFill>
                  <a:srgbClr val="666666"/>
                </a:solidFill>
                <a:latin typeface="Roboto"/>
                <a:ea typeface="Roboto"/>
                <a:cs typeface="Roboto"/>
                <a:sym typeface="Roboto"/>
              </a:rPr>
              <a:t>Snapchat</a:t>
            </a:r>
            <a:endParaRPr b="1">
              <a:solidFill>
                <a:srgbClr val="666666"/>
              </a:solidFill>
              <a:latin typeface="Roboto"/>
              <a:ea typeface="Roboto"/>
              <a:cs typeface="Roboto"/>
              <a:sym typeface="Roboto"/>
            </a:endParaRPr>
          </a:p>
          <a:p>
            <a:pPr marL="914400" lvl="1" indent="-317500" algn="l" rtl="0">
              <a:spcBef>
                <a:spcPts val="0"/>
              </a:spcBef>
              <a:spcAft>
                <a:spcPts val="0"/>
              </a:spcAft>
              <a:buClr>
                <a:srgbClr val="666666"/>
              </a:buClr>
              <a:buSzPts val="1400"/>
              <a:buFont typeface="Roboto"/>
              <a:buChar char="○"/>
            </a:pPr>
            <a:r>
              <a:rPr lang="en">
                <a:solidFill>
                  <a:srgbClr val="666666"/>
                </a:solidFill>
                <a:latin typeface="Roboto"/>
                <a:ea typeface="Roboto"/>
                <a:cs typeface="Roboto"/>
                <a:sym typeface="Roboto"/>
              </a:rPr>
              <a:t>Geo-Filter location</a:t>
            </a:r>
            <a:endParaRPr>
              <a:solidFill>
                <a:srgbClr val="666666"/>
              </a:solidFill>
              <a:latin typeface="Roboto"/>
              <a:ea typeface="Roboto"/>
              <a:cs typeface="Roboto"/>
              <a:sym typeface="Roboto"/>
            </a:endParaRPr>
          </a:p>
          <a:p>
            <a:pPr marL="914400" lvl="1" indent="-317500" algn="l" rtl="0">
              <a:spcBef>
                <a:spcPts val="0"/>
              </a:spcBef>
              <a:spcAft>
                <a:spcPts val="0"/>
              </a:spcAft>
              <a:buClr>
                <a:srgbClr val="666666"/>
              </a:buClr>
              <a:buSzPts val="1400"/>
              <a:buFont typeface="Roboto"/>
              <a:buChar char="○"/>
            </a:pPr>
            <a:r>
              <a:rPr lang="en">
                <a:solidFill>
                  <a:srgbClr val="666666"/>
                </a:solidFill>
                <a:latin typeface="Roboto"/>
                <a:ea typeface="Roboto"/>
                <a:cs typeface="Roboto"/>
                <a:sym typeface="Roboto"/>
              </a:rPr>
              <a:t>Awareness</a:t>
            </a:r>
            <a:endParaRPr>
              <a:solidFill>
                <a:srgbClr val="666666"/>
              </a:solidFill>
              <a:latin typeface="Roboto"/>
              <a:ea typeface="Roboto"/>
              <a:cs typeface="Roboto"/>
              <a:sym typeface="Roboto"/>
            </a:endParaRPr>
          </a:p>
        </p:txBody>
      </p:sp>
      <p:pic>
        <p:nvPicPr>
          <p:cNvPr id="380" name="Google Shape;380;p36"/>
          <p:cNvPicPr preferRelativeResize="0"/>
          <p:nvPr/>
        </p:nvPicPr>
        <p:blipFill>
          <a:blip r:embed="rId4">
            <a:alphaModFix/>
          </a:blip>
          <a:stretch>
            <a:fillRect/>
          </a:stretch>
        </p:blipFill>
        <p:spPr>
          <a:xfrm>
            <a:off x="3269575" y="1339138"/>
            <a:ext cx="3104850" cy="2465225"/>
          </a:xfrm>
          <a:prstGeom prst="rect">
            <a:avLst/>
          </a:prstGeom>
          <a:noFill/>
          <a:ln>
            <a:noFill/>
          </a:ln>
        </p:spPr>
      </p:pic>
      <p:sp>
        <p:nvSpPr>
          <p:cNvPr id="381" name="Google Shape;381;p36"/>
          <p:cNvSpPr/>
          <p:nvPr/>
        </p:nvSpPr>
        <p:spPr>
          <a:xfrm>
            <a:off x="4667025" y="4128263"/>
            <a:ext cx="1229700" cy="759300"/>
          </a:xfrm>
          <a:prstGeom prst="mathEqual">
            <a:avLst>
              <a:gd name="adj1" fmla="val 23520"/>
              <a:gd name="adj2" fmla="val 1176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2" name="Google Shape;382;p36"/>
          <p:cNvPicPr preferRelativeResize="0"/>
          <p:nvPr/>
        </p:nvPicPr>
        <p:blipFill>
          <a:blip r:embed="rId5">
            <a:alphaModFix/>
          </a:blip>
          <a:stretch>
            <a:fillRect/>
          </a:stretch>
        </p:blipFill>
        <p:spPr>
          <a:xfrm>
            <a:off x="5980002" y="3804350"/>
            <a:ext cx="686348" cy="12970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Possible Promotions</a:t>
            </a:r>
            <a:endParaRPr/>
          </a:p>
        </p:txBody>
      </p:sp>
      <p:sp>
        <p:nvSpPr>
          <p:cNvPr id="388" name="Google Shape;388;p37"/>
          <p:cNvSpPr txBox="1"/>
          <p:nvPr/>
        </p:nvSpPr>
        <p:spPr>
          <a:xfrm>
            <a:off x="71150" y="1412975"/>
            <a:ext cx="7329000" cy="3649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accent1"/>
              </a:buClr>
              <a:buSzPts val="1400"/>
              <a:buFont typeface="Roboto"/>
              <a:buChar char="●"/>
            </a:pPr>
            <a:r>
              <a:rPr lang="en">
                <a:solidFill>
                  <a:schemeClr val="lt2"/>
                </a:solidFill>
                <a:latin typeface="Roboto"/>
                <a:ea typeface="Roboto"/>
                <a:cs typeface="Roboto"/>
                <a:sym typeface="Roboto"/>
              </a:rPr>
              <a:t>Community Opportunities - another way of promoting the dog park is by participating in events and visiting dog-related businesses that could help spread the word.</a:t>
            </a:r>
            <a:endParaRPr>
              <a:solidFill>
                <a:schemeClr val="lt2"/>
              </a:solidFill>
              <a:latin typeface="Roboto"/>
              <a:ea typeface="Roboto"/>
              <a:cs typeface="Roboto"/>
              <a:sym typeface="Roboto"/>
            </a:endParaRPr>
          </a:p>
          <a:p>
            <a:pPr marL="914400" lvl="1" indent="-317500" algn="l" rtl="0">
              <a:spcBef>
                <a:spcPts val="0"/>
              </a:spcBef>
              <a:spcAft>
                <a:spcPts val="0"/>
              </a:spcAft>
              <a:buClr>
                <a:schemeClr val="accent1"/>
              </a:buClr>
              <a:buSzPts val="1400"/>
              <a:buFont typeface="Roboto"/>
              <a:buChar char="○"/>
            </a:pPr>
            <a:r>
              <a:rPr lang="en">
                <a:solidFill>
                  <a:schemeClr val="lt2"/>
                </a:solidFill>
                <a:latin typeface="Roboto"/>
                <a:ea typeface="Roboto"/>
                <a:cs typeface="Roboto"/>
                <a:sym typeface="Roboto"/>
              </a:rPr>
              <a:t>Petsmart Community Adoption Event - May 17-19,2019</a:t>
            </a:r>
            <a:endParaRPr>
              <a:solidFill>
                <a:schemeClr val="lt2"/>
              </a:solidFill>
              <a:latin typeface="Roboto"/>
              <a:ea typeface="Roboto"/>
              <a:cs typeface="Roboto"/>
              <a:sym typeface="Roboto"/>
            </a:endParaRPr>
          </a:p>
          <a:p>
            <a:pPr marL="914400" lvl="1" indent="-317500" algn="l" rtl="0">
              <a:spcBef>
                <a:spcPts val="0"/>
              </a:spcBef>
              <a:spcAft>
                <a:spcPts val="0"/>
              </a:spcAft>
              <a:buClr>
                <a:schemeClr val="accent1"/>
              </a:buClr>
              <a:buSzPts val="1400"/>
              <a:buFont typeface="Roboto"/>
              <a:buChar char="○"/>
            </a:pPr>
            <a:r>
              <a:rPr lang="en">
                <a:solidFill>
                  <a:schemeClr val="lt2"/>
                </a:solidFill>
                <a:latin typeface="Roboto"/>
                <a:ea typeface="Roboto"/>
                <a:cs typeface="Roboto"/>
                <a:sym typeface="Roboto"/>
              </a:rPr>
              <a:t>Coulee Region Humane Society-</a:t>
            </a:r>
            <a:endParaRPr>
              <a:solidFill>
                <a:schemeClr val="lt2"/>
              </a:solidFill>
              <a:latin typeface="Roboto"/>
              <a:ea typeface="Roboto"/>
              <a:cs typeface="Roboto"/>
              <a:sym typeface="Roboto"/>
            </a:endParaRPr>
          </a:p>
          <a:p>
            <a:pPr marL="1371600" lvl="2" indent="-317500" algn="l" rtl="0">
              <a:spcBef>
                <a:spcPts val="0"/>
              </a:spcBef>
              <a:spcAft>
                <a:spcPts val="0"/>
              </a:spcAft>
              <a:buClr>
                <a:schemeClr val="accent1"/>
              </a:buClr>
              <a:buSzPts val="1400"/>
              <a:buFont typeface="Roboto"/>
              <a:buChar char="■"/>
            </a:pPr>
            <a:r>
              <a:rPr lang="en">
                <a:solidFill>
                  <a:schemeClr val="lt2"/>
                </a:solidFill>
                <a:latin typeface="Roboto"/>
                <a:ea typeface="Roboto"/>
                <a:cs typeface="Roboto"/>
                <a:sym typeface="Roboto"/>
              </a:rPr>
              <a:t>A brochure could be placed with the “The Canine You Adopted” bag when you adopt.</a:t>
            </a:r>
            <a:endParaRPr>
              <a:solidFill>
                <a:schemeClr val="lt2"/>
              </a:solidFill>
              <a:latin typeface="Roboto"/>
              <a:ea typeface="Roboto"/>
              <a:cs typeface="Roboto"/>
              <a:sym typeface="Roboto"/>
            </a:endParaRPr>
          </a:p>
          <a:p>
            <a:pPr marL="1371600" lvl="2" indent="-317500" algn="l" rtl="0">
              <a:spcBef>
                <a:spcPts val="0"/>
              </a:spcBef>
              <a:spcAft>
                <a:spcPts val="0"/>
              </a:spcAft>
              <a:buClr>
                <a:schemeClr val="accent1"/>
              </a:buClr>
              <a:buSzPts val="1400"/>
              <a:buFont typeface="Roboto"/>
              <a:buChar char="■"/>
            </a:pPr>
            <a:r>
              <a:rPr lang="en">
                <a:solidFill>
                  <a:schemeClr val="lt2"/>
                </a:solidFill>
                <a:latin typeface="Roboto"/>
                <a:ea typeface="Roboto"/>
                <a:cs typeface="Roboto"/>
                <a:sym typeface="Roboto"/>
              </a:rPr>
              <a:t>Offer a discount.</a:t>
            </a:r>
            <a:endParaRPr>
              <a:solidFill>
                <a:schemeClr val="lt2"/>
              </a:solidFill>
              <a:latin typeface="Roboto"/>
              <a:ea typeface="Roboto"/>
              <a:cs typeface="Roboto"/>
              <a:sym typeface="Roboto"/>
            </a:endParaRPr>
          </a:p>
          <a:p>
            <a:pPr marL="457200" lvl="0" indent="-317500" algn="l" rtl="0">
              <a:spcBef>
                <a:spcPts val="0"/>
              </a:spcBef>
              <a:spcAft>
                <a:spcPts val="0"/>
              </a:spcAft>
              <a:buClr>
                <a:schemeClr val="accent1"/>
              </a:buClr>
              <a:buSzPts val="1400"/>
              <a:buFont typeface="Roboto"/>
              <a:buChar char="●"/>
            </a:pPr>
            <a:r>
              <a:rPr lang="en">
                <a:solidFill>
                  <a:schemeClr val="lt2"/>
                </a:solidFill>
                <a:latin typeface="Roboto"/>
                <a:ea typeface="Roboto"/>
                <a:cs typeface="Roboto"/>
                <a:sym typeface="Roboto"/>
              </a:rPr>
              <a:t>Other professional relationships</a:t>
            </a:r>
            <a:endParaRPr>
              <a:solidFill>
                <a:schemeClr val="lt2"/>
              </a:solidFill>
              <a:latin typeface="Roboto"/>
              <a:ea typeface="Roboto"/>
              <a:cs typeface="Roboto"/>
              <a:sym typeface="Roboto"/>
            </a:endParaRPr>
          </a:p>
          <a:p>
            <a:pPr marL="914400" lvl="1" indent="-317500" algn="l" rtl="0">
              <a:spcBef>
                <a:spcPts val="0"/>
              </a:spcBef>
              <a:spcAft>
                <a:spcPts val="0"/>
              </a:spcAft>
              <a:buClr>
                <a:schemeClr val="accent1"/>
              </a:buClr>
              <a:buSzPts val="1400"/>
              <a:buFont typeface="Roboto"/>
              <a:buChar char="○"/>
            </a:pPr>
            <a:r>
              <a:rPr lang="en">
                <a:solidFill>
                  <a:schemeClr val="lt2"/>
                </a:solidFill>
                <a:latin typeface="Roboto"/>
                <a:ea typeface="Roboto"/>
                <a:cs typeface="Roboto"/>
                <a:sym typeface="Roboto"/>
              </a:rPr>
              <a:t>Fosters and Rescues</a:t>
            </a:r>
            <a:endParaRPr>
              <a:solidFill>
                <a:schemeClr val="lt2"/>
              </a:solidFill>
              <a:latin typeface="Roboto"/>
              <a:ea typeface="Roboto"/>
              <a:cs typeface="Roboto"/>
              <a:sym typeface="Roboto"/>
            </a:endParaRPr>
          </a:p>
          <a:p>
            <a:pPr marL="1371600" lvl="0" indent="0" algn="l" rtl="0">
              <a:spcBef>
                <a:spcPts val="0"/>
              </a:spcBef>
              <a:spcAft>
                <a:spcPts val="0"/>
              </a:spcAft>
              <a:buNone/>
            </a:pPr>
            <a:endParaRPr>
              <a:solidFill>
                <a:schemeClr val="lt2"/>
              </a:solidFill>
              <a:latin typeface="Roboto"/>
              <a:ea typeface="Roboto"/>
              <a:cs typeface="Roboto"/>
              <a:sym typeface="Roboto"/>
            </a:endParaRPr>
          </a:p>
          <a:p>
            <a:pPr marL="457200" lvl="0" indent="-317500" algn="l" rtl="0">
              <a:spcBef>
                <a:spcPts val="0"/>
              </a:spcBef>
              <a:spcAft>
                <a:spcPts val="0"/>
              </a:spcAft>
              <a:buClr>
                <a:schemeClr val="accent1"/>
              </a:buClr>
              <a:buSzPts val="1400"/>
              <a:buFont typeface="Roboto"/>
              <a:buChar char="●"/>
            </a:pPr>
            <a:r>
              <a:rPr lang="en">
                <a:solidFill>
                  <a:schemeClr val="lt2"/>
                </a:solidFill>
                <a:latin typeface="Roboto"/>
                <a:ea typeface="Roboto"/>
                <a:cs typeface="Roboto"/>
                <a:sym typeface="Roboto"/>
              </a:rPr>
              <a:t>Community Boards</a:t>
            </a:r>
            <a:endParaRPr>
              <a:solidFill>
                <a:schemeClr val="lt2"/>
              </a:solidFill>
              <a:latin typeface="Roboto"/>
              <a:ea typeface="Roboto"/>
              <a:cs typeface="Roboto"/>
              <a:sym typeface="Roboto"/>
            </a:endParaRPr>
          </a:p>
          <a:p>
            <a:pPr marL="914400" lvl="1" indent="-317500" algn="l" rtl="0">
              <a:spcBef>
                <a:spcPts val="0"/>
              </a:spcBef>
              <a:spcAft>
                <a:spcPts val="0"/>
              </a:spcAft>
              <a:buClr>
                <a:schemeClr val="accent1"/>
              </a:buClr>
              <a:buSzPts val="1400"/>
              <a:buFont typeface="Roboto"/>
              <a:buChar char="○"/>
            </a:pPr>
            <a:r>
              <a:rPr lang="en">
                <a:solidFill>
                  <a:schemeClr val="lt2"/>
                </a:solidFill>
                <a:latin typeface="Roboto"/>
                <a:ea typeface="Roboto"/>
                <a:cs typeface="Roboto"/>
                <a:sym typeface="Roboto"/>
              </a:rPr>
              <a:t>Wags to Whiskers, for example</a:t>
            </a:r>
            <a:endParaRPr>
              <a:solidFill>
                <a:schemeClr val="lt2"/>
              </a:solidFill>
              <a:latin typeface="Roboto"/>
              <a:ea typeface="Roboto"/>
              <a:cs typeface="Roboto"/>
              <a:sym typeface="Roboto"/>
            </a:endParaRPr>
          </a:p>
          <a:p>
            <a:pPr marL="457200" lvl="0" indent="-317500" algn="l" rtl="0">
              <a:spcBef>
                <a:spcPts val="0"/>
              </a:spcBef>
              <a:spcAft>
                <a:spcPts val="0"/>
              </a:spcAft>
              <a:buClr>
                <a:schemeClr val="accent1"/>
              </a:buClr>
              <a:buSzPts val="1400"/>
              <a:buFont typeface="Roboto"/>
              <a:buChar char="●"/>
            </a:pPr>
            <a:r>
              <a:rPr lang="en">
                <a:solidFill>
                  <a:schemeClr val="lt2"/>
                </a:solidFill>
                <a:latin typeface="Roboto"/>
                <a:ea typeface="Roboto"/>
                <a:cs typeface="Roboto"/>
                <a:sym typeface="Roboto"/>
              </a:rPr>
              <a:t>La Crosse Tribune Business Section (Announcements)</a:t>
            </a:r>
            <a:endParaRPr>
              <a:solidFill>
                <a:schemeClr val="lt2"/>
              </a:solidFill>
              <a:latin typeface="Roboto"/>
              <a:ea typeface="Roboto"/>
              <a:cs typeface="Roboto"/>
              <a:sym typeface="Roboto"/>
            </a:endParaRPr>
          </a:p>
          <a:p>
            <a:pPr marL="137160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Yard Signs and Banner Placement</a:t>
            </a:r>
            <a:endParaRPr/>
          </a:p>
        </p:txBody>
      </p:sp>
      <p:pic>
        <p:nvPicPr>
          <p:cNvPr id="394" name="Google Shape;394;p38"/>
          <p:cNvPicPr preferRelativeResize="0"/>
          <p:nvPr/>
        </p:nvPicPr>
        <p:blipFill>
          <a:blip r:embed="rId3">
            <a:alphaModFix/>
          </a:blip>
          <a:stretch>
            <a:fillRect/>
          </a:stretch>
        </p:blipFill>
        <p:spPr>
          <a:xfrm>
            <a:off x="1181025" y="1381900"/>
            <a:ext cx="7060175" cy="35271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95" name="Google Shape;395;p38"/>
          <p:cNvPicPr preferRelativeResize="0"/>
          <p:nvPr/>
        </p:nvPicPr>
        <p:blipFill>
          <a:blip r:embed="rId4">
            <a:alphaModFix/>
          </a:blip>
          <a:stretch>
            <a:fillRect/>
          </a:stretch>
        </p:blipFill>
        <p:spPr>
          <a:xfrm>
            <a:off x="1640875" y="2817700"/>
            <a:ext cx="1619250" cy="800100"/>
          </a:xfrm>
          <a:prstGeom prst="rect">
            <a:avLst/>
          </a:prstGeom>
          <a:noFill/>
          <a:ln>
            <a:noFill/>
          </a:ln>
        </p:spPr>
      </p:pic>
      <p:pic>
        <p:nvPicPr>
          <p:cNvPr id="396" name="Google Shape;396;p38"/>
          <p:cNvPicPr preferRelativeResize="0"/>
          <p:nvPr/>
        </p:nvPicPr>
        <p:blipFill>
          <a:blip r:embed="rId4">
            <a:alphaModFix/>
          </a:blip>
          <a:stretch>
            <a:fillRect/>
          </a:stretch>
        </p:blipFill>
        <p:spPr>
          <a:xfrm>
            <a:off x="3762400" y="3286100"/>
            <a:ext cx="1619250" cy="800100"/>
          </a:xfrm>
          <a:prstGeom prst="rect">
            <a:avLst/>
          </a:prstGeom>
          <a:noFill/>
          <a:ln>
            <a:noFill/>
          </a:ln>
        </p:spPr>
      </p:pic>
      <p:pic>
        <p:nvPicPr>
          <p:cNvPr id="397" name="Google Shape;397;p38"/>
          <p:cNvPicPr preferRelativeResize="0"/>
          <p:nvPr/>
        </p:nvPicPr>
        <p:blipFill>
          <a:blip r:embed="rId4">
            <a:alphaModFix/>
          </a:blip>
          <a:stretch>
            <a:fillRect/>
          </a:stretch>
        </p:blipFill>
        <p:spPr>
          <a:xfrm>
            <a:off x="6132125" y="3834625"/>
            <a:ext cx="1619250" cy="800100"/>
          </a:xfrm>
          <a:prstGeom prst="rect">
            <a:avLst/>
          </a:prstGeom>
          <a:noFill/>
          <a:ln>
            <a:noFill/>
          </a:ln>
        </p:spPr>
      </p:pic>
      <p:sp>
        <p:nvSpPr>
          <p:cNvPr id="398" name="Google Shape;398;p38"/>
          <p:cNvSpPr txBox="1"/>
          <p:nvPr/>
        </p:nvSpPr>
        <p:spPr>
          <a:xfrm>
            <a:off x="4470100" y="2269025"/>
            <a:ext cx="4008000" cy="4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highlight>
                  <a:schemeClr val="lt1"/>
                </a:highlight>
                <a:latin typeface="Roboto"/>
                <a:ea typeface="Roboto"/>
                <a:cs typeface="Roboto"/>
                <a:sym typeface="Roboto"/>
              </a:rPr>
              <a:t>Banner placed on the Daycare Fence </a:t>
            </a:r>
            <a:endParaRPr>
              <a:highlight>
                <a:schemeClr val="lt1"/>
              </a:highlight>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Blank “Canvas”</a:t>
            </a:r>
            <a:endParaRPr/>
          </a:p>
        </p:txBody>
      </p:sp>
      <p:pic>
        <p:nvPicPr>
          <p:cNvPr id="404" name="Google Shape;404;p39"/>
          <p:cNvPicPr preferRelativeResize="0"/>
          <p:nvPr/>
        </p:nvPicPr>
        <p:blipFill>
          <a:blip r:embed="rId3">
            <a:alphaModFix/>
          </a:blip>
          <a:stretch>
            <a:fillRect/>
          </a:stretch>
        </p:blipFill>
        <p:spPr>
          <a:xfrm>
            <a:off x="3822925" y="1683075"/>
            <a:ext cx="5153025" cy="29908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05" name="Google Shape;405;p39"/>
          <p:cNvSpPr txBox="1"/>
          <p:nvPr/>
        </p:nvSpPr>
        <p:spPr>
          <a:xfrm>
            <a:off x="95575" y="1608325"/>
            <a:ext cx="3630600" cy="339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2"/>
                </a:solidFill>
                <a:latin typeface="Roboto"/>
                <a:ea typeface="Roboto"/>
                <a:cs typeface="Roboto"/>
                <a:sym typeface="Roboto"/>
              </a:rPr>
              <a:t>This is the wooden fence between Green Bay Street and the Dog Park.</a:t>
            </a:r>
            <a:endParaRPr dirty="0">
              <a:solidFill>
                <a:schemeClr val="lt2"/>
              </a:solidFill>
              <a:latin typeface="Roboto"/>
              <a:ea typeface="Roboto"/>
              <a:cs typeface="Roboto"/>
              <a:sym typeface="Roboto"/>
            </a:endParaRPr>
          </a:p>
          <a:p>
            <a:pPr marL="0" lvl="0" indent="0" algn="l" rtl="0">
              <a:spcBef>
                <a:spcPts val="0"/>
              </a:spcBef>
              <a:spcAft>
                <a:spcPts val="0"/>
              </a:spcAft>
              <a:buNone/>
            </a:pPr>
            <a:endParaRPr dirty="0">
              <a:solidFill>
                <a:schemeClr val="lt2"/>
              </a:solidFill>
              <a:latin typeface="Roboto"/>
              <a:ea typeface="Roboto"/>
              <a:cs typeface="Roboto"/>
              <a:sym typeface="Roboto"/>
            </a:endParaRPr>
          </a:p>
          <a:p>
            <a:pPr marL="0" lvl="0" indent="0" algn="l" rtl="0">
              <a:spcBef>
                <a:spcPts val="0"/>
              </a:spcBef>
              <a:spcAft>
                <a:spcPts val="0"/>
              </a:spcAft>
              <a:buNone/>
            </a:pPr>
            <a:r>
              <a:rPr lang="en" dirty="0">
                <a:solidFill>
                  <a:schemeClr val="lt2"/>
                </a:solidFill>
                <a:latin typeface="Roboto"/>
                <a:ea typeface="Roboto"/>
                <a:cs typeface="Roboto"/>
                <a:sym typeface="Roboto"/>
              </a:rPr>
              <a:t>The fence could be painted a permanent “Dog Park”  Mural.</a:t>
            </a:r>
            <a:endParaRPr dirty="0">
              <a:solidFill>
                <a:schemeClr val="lt2"/>
              </a:solidFill>
              <a:latin typeface="Roboto"/>
              <a:ea typeface="Roboto"/>
              <a:cs typeface="Roboto"/>
              <a:sym typeface="Roboto"/>
            </a:endParaRPr>
          </a:p>
          <a:p>
            <a:pPr marL="0" lvl="0" indent="0" algn="l" rtl="0">
              <a:spcBef>
                <a:spcPts val="0"/>
              </a:spcBef>
              <a:spcAft>
                <a:spcPts val="0"/>
              </a:spcAft>
              <a:buNone/>
            </a:pPr>
            <a:endParaRPr dirty="0">
              <a:solidFill>
                <a:schemeClr val="lt2"/>
              </a:solidFill>
              <a:latin typeface="Roboto"/>
              <a:ea typeface="Roboto"/>
              <a:cs typeface="Roboto"/>
              <a:sym typeface="Roboto"/>
            </a:endParaRPr>
          </a:p>
          <a:p>
            <a:pPr marL="0" lvl="0" indent="0" algn="l" rtl="0">
              <a:spcBef>
                <a:spcPts val="0"/>
              </a:spcBef>
              <a:spcAft>
                <a:spcPts val="0"/>
              </a:spcAft>
              <a:buNone/>
            </a:pPr>
            <a:r>
              <a:rPr lang="en" dirty="0">
                <a:solidFill>
                  <a:schemeClr val="lt2"/>
                </a:solidFill>
                <a:latin typeface="Roboto"/>
                <a:ea typeface="Roboto"/>
                <a:cs typeface="Roboto"/>
                <a:sym typeface="Roboto"/>
              </a:rPr>
              <a:t>Mural: Artist Dina Mae Pratt</a:t>
            </a:r>
            <a:endParaRPr dirty="0">
              <a:solidFill>
                <a:schemeClr val="lt2"/>
              </a:solidFill>
              <a:latin typeface="Roboto"/>
              <a:ea typeface="Roboto"/>
              <a:cs typeface="Roboto"/>
              <a:sym typeface="Roboto"/>
            </a:endParaRPr>
          </a:p>
          <a:p>
            <a:pPr marL="0" lvl="0" indent="457200" algn="l" rtl="0">
              <a:spcBef>
                <a:spcPts val="0"/>
              </a:spcBef>
              <a:spcAft>
                <a:spcPts val="0"/>
              </a:spcAft>
              <a:buNone/>
            </a:pPr>
            <a:r>
              <a:rPr lang="en" dirty="0">
                <a:solidFill>
                  <a:schemeClr val="lt2"/>
                </a:solidFill>
                <a:latin typeface="Roboto"/>
                <a:ea typeface="Roboto"/>
                <a:cs typeface="Roboto"/>
                <a:sym typeface="Roboto"/>
              </a:rPr>
              <a:t>  Our Companions Animal Sanctuary</a:t>
            </a:r>
            <a:endParaRPr dirty="0">
              <a:solidFill>
                <a:schemeClr val="lt2"/>
              </a:solidFill>
              <a:latin typeface="Roboto"/>
              <a:ea typeface="Roboto"/>
              <a:cs typeface="Roboto"/>
              <a:sym typeface="Roboto"/>
            </a:endParaRPr>
          </a:p>
          <a:p>
            <a:pPr marL="0" lvl="0" indent="0" algn="l" rtl="0">
              <a:spcBef>
                <a:spcPts val="0"/>
              </a:spcBef>
              <a:spcAft>
                <a:spcPts val="0"/>
              </a:spcAft>
              <a:buNone/>
            </a:pPr>
            <a:r>
              <a:rPr lang="en" dirty="0">
                <a:solidFill>
                  <a:schemeClr val="lt2"/>
                </a:solidFill>
                <a:latin typeface="Roboto"/>
                <a:ea typeface="Roboto"/>
                <a:cs typeface="Roboto"/>
                <a:sym typeface="Roboto"/>
              </a:rPr>
              <a:t>	  Ashford, CT</a:t>
            </a:r>
            <a:endParaRPr dirty="0">
              <a:solidFill>
                <a:schemeClr val="lt2"/>
              </a:solidFill>
              <a:latin typeface="Roboto"/>
              <a:ea typeface="Roboto"/>
              <a:cs typeface="Roboto"/>
              <a:sym typeface="Roboto"/>
            </a:endParaRPr>
          </a:p>
          <a:p>
            <a:pPr marL="0" lvl="0" indent="0" algn="l" rtl="0">
              <a:spcBef>
                <a:spcPts val="0"/>
              </a:spcBef>
              <a:spcAft>
                <a:spcPts val="0"/>
              </a:spcAft>
              <a:buNone/>
            </a:pPr>
            <a:endParaRPr dirty="0">
              <a:solidFill>
                <a:schemeClr val="lt2"/>
              </a:solidFill>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p:txBody>
      </p:sp>
      <p:pic>
        <p:nvPicPr>
          <p:cNvPr id="406" name="Google Shape;406;p39"/>
          <p:cNvPicPr preferRelativeResize="0"/>
          <p:nvPr/>
        </p:nvPicPr>
        <p:blipFill>
          <a:blip r:embed="rId4">
            <a:alphaModFix/>
          </a:blip>
          <a:stretch>
            <a:fillRect/>
          </a:stretch>
        </p:blipFill>
        <p:spPr>
          <a:xfrm>
            <a:off x="457200" y="3719594"/>
            <a:ext cx="2984350" cy="134033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 Calendar </a:t>
            </a:r>
            <a:endParaRPr/>
          </a:p>
        </p:txBody>
      </p:sp>
      <p:pic>
        <p:nvPicPr>
          <p:cNvPr id="412" name="Google Shape;412;p40"/>
          <p:cNvPicPr preferRelativeResize="0"/>
          <p:nvPr/>
        </p:nvPicPr>
        <p:blipFill rotWithShape="1">
          <a:blip r:embed="rId3">
            <a:alphaModFix/>
          </a:blip>
          <a:srcRect l="-369" t="-217" r="369" b="12376"/>
          <a:stretch/>
        </p:blipFill>
        <p:spPr>
          <a:xfrm>
            <a:off x="2283329" y="1542081"/>
            <a:ext cx="4388692" cy="327014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Budget</a:t>
            </a:r>
            <a:endParaRPr/>
          </a:p>
        </p:txBody>
      </p:sp>
      <p:sp>
        <p:nvSpPr>
          <p:cNvPr id="418" name="Google Shape;418;p41"/>
          <p:cNvSpPr txBox="1">
            <a:spLocks noGrp="1"/>
          </p:cNvSpPr>
          <p:nvPr>
            <p:ph type="body" idx="4294967295"/>
          </p:nvPr>
        </p:nvSpPr>
        <p:spPr>
          <a:xfrm>
            <a:off x="477775" y="1475175"/>
            <a:ext cx="8188500" cy="31944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accent1"/>
              </a:buClr>
              <a:buSzPts val="1300"/>
              <a:buChar char="●"/>
            </a:pPr>
            <a:r>
              <a:rPr lang="en"/>
              <a:t>Facebook post boost</a:t>
            </a:r>
            <a:endParaRPr/>
          </a:p>
          <a:p>
            <a:pPr marL="914400" lvl="1" indent="-298450" algn="l" rtl="0">
              <a:spcBef>
                <a:spcPts val="0"/>
              </a:spcBef>
              <a:spcAft>
                <a:spcPts val="0"/>
              </a:spcAft>
              <a:buClr>
                <a:schemeClr val="accent1"/>
              </a:buClr>
              <a:buSzPts val="1100"/>
              <a:buChar char="○"/>
            </a:pPr>
            <a:r>
              <a:rPr lang="en"/>
              <a:t>Costs 1 dollar a day minimum, but can be boosted more with more money spent</a:t>
            </a:r>
            <a:endParaRPr/>
          </a:p>
          <a:p>
            <a:pPr marL="457200" lvl="0" indent="-311150" algn="l" rtl="0">
              <a:spcBef>
                <a:spcPts val="0"/>
              </a:spcBef>
              <a:spcAft>
                <a:spcPts val="0"/>
              </a:spcAft>
              <a:buClr>
                <a:schemeClr val="accent1"/>
              </a:buClr>
              <a:buSzPts val="1300"/>
              <a:buChar char="●"/>
            </a:pPr>
            <a:r>
              <a:rPr lang="en"/>
              <a:t>Facebook Ads</a:t>
            </a:r>
            <a:endParaRPr/>
          </a:p>
          <a:p>
            <a:pPr marL="914400" lvl="1" indent="-298450" algn="l" rtl="0">
              <a:spcBef>
                <a:spcPts val="0"/>
              </a:spcBef>
              <a:spcAft>
                <a:spcPts val="0"/>
              </a:spcAft>
              <a:buClr>
                <a:schemeClr val="accent1"/>
              </a:buClr>
              <a:buSzPts val="1100"/>
              <a:buChar char="○"/>
            </a:pPr>
            <a:r>
              <a:rPr lang="en"/>
              <a:t>All done by cost per click so daily budget must be set to limit how much you will have to pay</a:t>
            </a:r>
            <a:endParaRPr/>
          </a:p>
          <a:p>
            <a:pPr marL="457200" lvl="0" indent="-311150" algn="l" rtl="0">
              <a:spcBef>
                <a:spcPts val="0"/>
              </a:spcBef>
              <a:spcAft>
                <a:spcPts val="0"/>
              </a:spcAft>
              <a:buClr>
                <a:schemeClr val="accent1"/>
              </a:buClr>
              <a:buSzPts val="1300"/>
              <a:buChar char="●"/>
            </a:pPr>
            <a:r>
              <a:rPr lang="en"/>
              <a:t>Email</a:t>
            </a:r>
            <a:endParaRPr/>
          </a:p>
          <a:p>
            <a:pPr marL="914400" lvl="1" indent="-298450" algn="l" rtl="0">
              <a:spcBef>
                <a:spcPts val="0"/>
              </a:spcBef>
              <a:spcAft>
                <a:spcPts val="0"/>
              </a:spcAft>
              <a:buClr>
                <a:schemeClr val="accent1"/>
              </a:buClr>
              <a:buSzPts val="1100"/>
              <a:buChar char="○"/>
            </a:pPr>
            <a:r>
              <a:rPr lang="en"/>
              <a:t>Current customers so the cost is only time taken to create and send email</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457200" lvl="0" indent="0" algn="l" rtl="0">
              <a:spcBef>
                <a:spcPts val="1600"/>
              </a:spcBef>
              <a:spcAft>
                <a:spcPts val="1600"/>
              </a:spcAft>
              <a:buNone/>
            </a:pPr>
            <a:r>
              <a:rPr lang="en"/>
              <a:t> </a:t>
            </a:r>
            <a:endParaRPr/>
          </a:p>
        </p:txBody>
      </p:sp>
      <p:pic>
        <p:nvPicPr>
          <p:cNvPr id="419" name="Google Shape;419;p41"/>
          <p:cNvPicPr preferRelativeResize="0"/>
          <p:nvPr/>
        </p:nvPicPr>
        <p:blipFill>
          <a:blip r:embed="rId3">
            <a:alphaModFix/>
          </a:blip>
          <a:stretch>
            <a:fillRect/>
          </a:stretch>
        </p:blipFill>
        <p:spPr>
          <a:xfrm>
            <a:off x="7200300" y="3469825"/>
            <a:ext cx="1465976" cy="14659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a:t>
            </a:r>
            <a:endParaRPr/>
          </a:p>
        </p:txBody>
      </p:sp>
      <p:sp>
        <p:nvSpPr>
          <p:cNvPr id="425" name="Google Shape;425;p42"/>
          <p:cNvSpPr txBox="1">
            <a:spLocks noGrp="1"/>
          </p:cNvSpPr>
          <p:nvPr>
            <p:ph type="body" idx="4294967295"/>
          </p:nvPr>
        </p:nvSpPr>
        <p:spPr>
          <a:xfrm>
            <a:off x="477775" y="1475175"/>
            <a:ext cx="8188500" cy="31944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accent1"/>
              </a:buClr>
              <a:buSzPts val="1300"/>
              <a:buChar char="●"/>
            </a:pPr>
            <a:r>
              <a:rPr lang="en" sz="1200" dirty="0">
                <a:solidFill>
                  <a:schemeClr val="lt2"/>
                </a:solidFill>
                <a:latin typeface="Arial"/>
                <a:ea typeface="Arial"/>
                <a:cs typeface="Arial"/>
                <a:sym typeface="Arial"/>
              </a:rPr>
              <a:t>People Who Don’t Have A Yard/ Live In Apartment Buildings</a:t>
            </a:r>
            <a:r>
              <a:rPr lang="en" dirty="0"/>
              <a:t> </a:t>
            </a:r>
            <a:endParaRPr dirty="0"/>
          </a:p>
          <a:p>
            <a:pPr marL="457200" lvl="0" indent="-304800" algn="l" rtl="0">
              <a:spcBef>
                <a:spcPts val="0"/>
              </a:spcBef>
              <a:spcAft>
                <a:spcPts val="0"/>
              </a:spcAft>
              <a:buClr>
                <a:schemeClr val="accent1"/>
              </a:buClr>
              <a:buSzPts val="1200"/>
              <a:buFont typeface="Arial"/>
              <a:buChar char="●"/>
            </a:pPr>
            <a:r>
              <a:rPr lang="en" sz="1200" dirty="0">
                <a:latin typeface="Arial"/>
                <a:ea typeface="Arial"/>
                <a:cs typeface="Arial"/>
                <a:sym typeface="Arial"/>
              </a:rPr>
              <a:t>Fun Fur Pets offers doggie day care, boarding and training in our facility.  We recognize the need in for our community for a secure dog park where residents may stop in and spend time with their companion animals.  Our Dog Park offers your fur babies the space to run around and play in safety.  Our fenced in yard allows you the peace of mind that no matter when you come and visit, our grounds are a secure, well-lighted clean facility.</a:t>
            </a:r>
            <a:endParaRPr sz="1200" dirty="0">
              <a:latin typeface="Arial"/>
              <a:ea typeface="Arial"/>
              <a:cs typeface="Arial"/>
              <a:sym typeface="Arial"/>
            </a:endParaRPr>
          </a:p>
          <a:p>
            <a:pPr marL="457200" lvl="0" indent="-304800" algn="l" rtl="0">
              <a:spcBef>
                <a:spcPts val="0"/>
              </a:spcBef>
              <a:spcAft>
                <a:spcPts val="0"/>
              </a:spcAft>
              <a:buClr>
                <a:schemeClr val="accent1"/>
              </a:buClr>
              <a:buSzPts val="1200"/>
              <a:buFont typeface="Arial"/>
              <a:buChar char="●"/>
            </a:pPr>
            <a:r>
              <a:rPr lang="en" sz="1200" dirty="0">
                <a:latin typeface="Arial"/>
                <a:ea typeface="Arial"/>
                <a:cs typeface="Arial"/>
                <a:sym typeface="Arial"/>
              </a:rPr>
              <a:t>Content Calendar</a:t>
            </a:r>
            <a:endParaRPr sz="1200" dirty="0">
              <a:latin typeface="Arial"/>
              <a:ea typeface="Arial"/>
              <a:cs typeface="Arial"/>
              <a:sym typeface="Arial"/>
            </a:endParaRPr>
          </a:p>
          <a:p>
            <a:pPr marL="914400" lvl="1" indent="-304800" algn="l" rtl="0">
              <a:spcBef>
                <a:spcPts val="0"/>
              </a:spcBef>
              <a:spcAft>
                <a:spcPts val="0"/>
              </a:spcAft>
              <a:buSzPts val="1200"/>
              <a:buFont typeface="Arial"/>
              <a:buChar char="○"/>
            </a:pPr>
            <a:r>
              <a:rPr lang="en" sz="1200" dirty="0">
                <a:latin typeface="Arial"/>
                <a:ea typeface="Arial"/>
                <a:cs typeface="Arial"/>
                <a:sym typeface="Arial"/>
              </a:rPr>
              <a:t>Facebook posts/Ads</a:t>
            </a:r>
            <a:endParaRPr sz="1200" dirty="0">
              <a:latin typeface="Arial"/>
              <a:ea typeface="Arial"/>
              <a:cs typeface="Arial"/>
              <a:sym typeface="Arial"/>
            </a:endParaRPr>
          </a:p>
          <a:p>
            <a:pPr marL="914400" lvl="1" indent="-304800" algn="l" rtl="0">
              <a:spcBef>
                <a:spcPts val="0"/>
              </a:spcBef>
              <a:spcAft>
                <a:spcPts val="0"/>
              </a:spcAft>
              <a:buSzPts val="1200"/>
              <a:buFont typeface="Arial"/>
              <a:buChar char="○"/>
            </a:pPr>
            <a:r>
              <a:rPr lang="en" sz="1200" dirty="0">
                <a:latin typeface="Arial"/>
                <a:ea typeface="Arial"/>
                <a:cs typeface="Arial"/>
                <a:sym typeface="Arial"/>
              </a:rPr>
              <a:t>Email</a:t>
            </a:r>
            <a:endParaRPr sz="1200" dirty="0">
              <a:latin typeface="Arial"/>
              <a:ea typeface="Arial"/>
              <a:cs typeface="Arial"/>
              <a:sym typeface="Arial"/>
            </a:endParaRPr>
          </a:p>
          <a:p>
            <a:pPr marL="914400" lvl="1" indent="-304800" algn="l" rtl="0">
              <a:spcBef>
                <a:spcPts val="0"/>
              </a:spcBef>
              <a:spcAft>
                <a:spcPts val="0"/>
              </a:spcAft>
              <a:buSzPts val="1200"/>
              <a:buFont typeface="Arial"/>
              <a:buChar char="○"/>
            </a:pPr>
            <a:r>
              <a:rPr lang="en" sz="1200" dirty="0">
                <a:latin typeface="Arial"/>
                <a:ea typeface="Arial"/>
                <a:cs typeface="Arial"/>
                <a:sym typeface="Arial"/>
              </a:rPr>
              <a:t>Website</a:t>
            </a:r>
            <a:endParaRPr sz="1200" dirty="0">
              <a:latin typeface="Arial"/>
              <a:ea typeface="Arial"/>
              <a:cs typeface="Arial"/>
              <a:sym typeface="Arial"/>
            </a:endParaRPr>
          </a:p>
          <a:p>
            <a:pPr marL="914400" lvl="1" indent="-304800" algn="l" rtl="0">
              <a:spcBef>
                <a:spcPts val="0"/>
              </a:spcBef>
              <a:spcAft>
                <a:spcPts val="0"/>
              </a:spcAft>
              <a:buSzPts val="1200"/>
              <a:buFont typeface="Arial"/>
              <a:buChar char="○"/>
            </a:pPr>
            <a:r>
              <a:rPr lang="en" sz="1200" dirty="0">
                <a:latin typeface="Arial"/>
                <a:ea typeface="Arial"/>
                <a:cs typeface="Arial"/>
                <a:sym typeface="Arial"/>
              </a:rPr>
              <a:t>Holidays</a:t>
            </a:r>
            <a:endParaRPr sz="1200" dirty="0">
              <a:latin typeface="Arial"/>
              <a:ea typeface="Arial"/>
              <a:cs typeface="Arial"/>
              <a:sym typeface="Arial"/>
            </a:endParaRPr>
          </a:p>
          <a:p>
            <a:pPr marL="457200" lvl="0" indent="0" algn="l" rtl="0">
              <a:spcBef>
                <a:spcPts val="1600"/>
              </a:spcBef>
              <a:spcAft>
                <a:spcPts val="0"/>
              </a:spcAft>
              <a:buNone/>
            </a:pPr>
            <a:endParaRPr sz="1200" dirty="0">
              <a:latin typeface="Arial"/>
              <a:ea typeface="Arial"/>
              <a:cs typeface="Arial"/>
              <a:sym typeface="Arial"/>
            </a:endParaRPr>
          </a:p>
          <a:p>
            <a:pPr marL="457200" lvl="0" indent="0" algn="l" rtl="0">
              <a:spcBef>
                <a:spcPts val="1600"/>
              </a:spcBef>
              <a:spcAft>
                <a:spcPts val="0"/>
              </a:spcAft>
              <a:buNone/>
            </a:pPr>
            <a:endParaRPr sz="1200" dirty="0">
              <a:latin typeface="Arial"/>
              <a:ea typeface="Arial"/>
              <a:cs typeface="Arial"/>
              <a:sym typeface="Arial"/>
            </a:endParaRPr>
          </a:p>
          <a:p>
            <a:pPr marL="0" lvl="0" indent="0" algn="l" rtl="0">
              <a:spcBef>
                <a:spcPts val="1600"/>
              </a:spcBef>
              <a:spcAft>
                <a:spcPts val="1600"/>
              </a:spcAft>
              <a:buNone/>
            </a:pPr>
            <a:endParaRPr sz="1200" dirty="0">
              <a:latin typeface="Arial"/>
              <a:ea typeface="Arial"/>
              <a:cs typeface="Arial"/>
              <a:sym typeface="Arial"/>
            </a:endParaRPr>
          </a:p>
        </p:txBody>
      </p:sp>
      <p:pic>
        <p:nvPicPr>
          <p:cNvPr id="426" name="Google Shape;426;p42"/>
          <p:cNvPicPr preferRelativeResize="0"/>
          <p:nvPr/>
        </p:nvPicPr>
        <p:blipFill>
          <a:blip r:embed="rId3">
            <a:alphaModFix/>
          </a:blip>
          <a:stretch>
            <a:fillRect/>
          </a:stretch>
        </p:blipFill>
        <p:spPr>
          <a:xfrm>
            <a:off x="6678375" y="2598844"/>
            <a:ext cx="2345150" cy="2339975"/>
          </a:xfrm>
          <a:prstGeom prst="rect">
            <a:avLst/>
          </a:prstGeom>
          <a:noFill/>
          <a:ln>
            <a:noFill/>
          </a:ln>
        </p:spPr>
      </p:pic>
      <p:sp>
        <p:nvSpPr>
          <p:cNvPr id="427" name="Google Shape;427;p42"/>
          <p:cNvSpPr txBox="1"/>
          <p:nvPr/>
        </p:nvSpPr>
        <p:spPr>
          <a:xfrm>
            <a:off x="477775" y="3800425"/>
            <a:ext cx="6108000" cy="98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rgbClr val="8E7CC3"/>
                </a:solidFill>
                <a:latin typeface="Comic Sans MS"/>
                <a:ea typeface="Comic Sans MS"/>
                <a:cs typeface="Comic Sans MS"/>
                <a:sym typeface="Comic Sans MS"/>
              </a:rPr>
              <a:t>Fun Fur Dogs' Park		</a:t>
            </a:r>
            <a:r>
              <a:rPr lang="en" sz="2400">
                <a:solidFill>
                  <a:srgbClr val="6BC71F"/>
                </a:solidFill>
                <a:latin typeface="Pacifico"/>
                <a:ea typeface="Pacifico"/>
                <a:cs typeface="Pacifico"/>
                <a:sym typeface="Pacifico"/>
              </a:rPr>
              <a:t>Doggie Den</a:t>
            </a:r>
            <a:endParaRPr sz="2400">
              <a:solidFill>
                <a:srgbClr val="3C78D8"/>
              </a:solidFill>
              <a:latin typeface="Pacifico"/>
              <a:ea typeface="Pacifico"/>
              <a:cs typeface="Pacifico"/>
              <a:sym typeface="Pacifico"/>
            </a:endParaRPr>
          </a:p>
        </p:txBody>
      </p:sp>
      <p:sp>
        <p:nvSpPr>
          <p:cNvPr id="428" name="Google Shape;428;p42"/>
          <p:cNvSpPr txBox="1"/>
          <p:nvPr/>
        </p:nvSpPr>
        <p:spPr>
          <a:xfrm>
            <a:off x="0" y="4315125"/>
            <a:ext cx="7274700" cy="62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b="1" dirty="0">
                <a:solidFill>
                  <a:srgbClr val="CC0000"/>
                </a:solidFill>
                <a:latin typeface="Amatic SC"/>
                <a:ea typeface="Amatic SC"/>
                <a:cs typeface="Amatic SC"/>
                <a:sym typeface="Amatic SC"/>
              </a:rPr>
              <a:t>  </a:t>
            </a:r>
            <a:r>
              <a:rPr lang="en" sz="2200" dirty="0">
                <a:solidFill>
                  <a:srgbClr val="F1C232"/>
                </a:solidFill>
                <a:latin typeface="Lobster"/>
                <a:ea typeface="Lobster"/>
                <a:cs typeface="Lobster"/>
                <a:sym typeface="Lobster"/>
              </a:rPr>
              <a:t>Bark Park	</a:t>
            </a:r>
            <a:r>
              <a:rPr lang="en" sz="2200" dirty="0">
                <a:solidFill>
                  <a:srgbClr val="3C78D8"/>
                </a:solidFill>
                <a:latin typeface="Pacifico"/>
                <a:ea typeface="Pacifico"/>
                <a:cs typeface="Pacifico"/>
                <a:sym typeface="Pacifico"/>
              </a:rPr>
              <a:t>Pooch Playground	</a:t>
            </a:r>
            <a:r>
              <a:rPr lang="en" sz="2200" b="1" dirty="0">
                <a:solidFill>
                  <a:srgbClr val="CC0000"/>
                </a:solidFill>
                <a:latin typeface="Amatic SC"/>
                <a:ea typeface="Amatic SC"/>
                <a:cs typeface="Amatic SC"/>
                <a:sym typeface="Amatic SC"/>
              </a:rPr>
              <a:t>Fun Fur Pets Playground</a:t>
            </a:r>
            <a:endParaRPr sz="2200" dirty="0">
              <a:solidFill>
                <a:srgbClr val="3C78D8"/>
              </a:solidFill>
              <a:latin typeface="Pacifico"/>
              <a:ea typeface="Pacifico"/>
              <a:cs typeface="Pacifico"/>
              <a:sym typeface="Pacific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Situational Analysis: Customers  </a:t>
            </a:r>
            <a:endParaRPr/>
          </a:p>
        </p:txBody>
      </p:sp>
      <p:graphicFrame>
        <p:nvGraphicFramePr>
          <p:cNvPr id="244" name="Google Shape;244;p19"/>
          <p:cNvGraphicFramePr/>
          <p:nvPr/>
        </p:nvGraphicFramePr>
        <p:xfrm>
          <a:off x="952525" y="1458000"/>
          <a:ext cx="7239000" cy="3299782"/>
        </p:xfrm>
        <a:graphic>
          <a:graphicData uri="http://schemas.openxmlformats.org/drawingml/2006/table">
            <a:tbl>
              <a:tblPr>
                <a:noFill/>
                <a:tableStyleId>{6795727C-E86B-4C20-9C54-69567724AF25}</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1619275">
                <a:tc>
                  <a:txBody>
                    <a:bodyPr/>
                    <a:lstStyle/>
                    <a:p>
                      <a:pPr marL="457200" lvl="0" indent="-311150" algn="l" rtl="0">
                        <a:lnSpc>
                          <a:spcPct val="115000"/>
                        </a:lnSpc>
                        <a:spcBef>
                          <a:spcPts val="0"/>
                        </a:spcBef>
                        <a:spcAft>
                          <a:spcPts val="0"/>
                        </a:spcAft>
                        <a:buClr>
                          <a:schemeClr val="accent1"/>
                        </a:buClr>
                        <a:buSzPts val="1300"/>
                        <a:buFont typeface="Roboto"/>
                        <a:buChar char="●"/>
                      </a:pPr>
                      <a:r>
                        <a:rPr lang="en" sz="1300">
                          <a:solidFill>
                            <a:schemeClr val="dk2"/>
                          </a:solidFill>
                          <a:latin typeface="Roboto"/>
                          <a:ea typeface="Roboto"/>
                          <a:cs typeface="Roboto"/>
                          <a:sym typeface="Roboto"/>
                        </a:rPr>
                        <a:t>Demographics</a:t>
                      </a:r>
                      <a:endParaRPr sz="1300">
                        <a:solidFill>
                          <a:schemeClr val="dk2"/>
                        </a:solidFill>
                        <a:latin typeface="Roboto"/>
                        <a:ea typeface="Roboto"/>
                        <a:cs typeface="Roboto"/>
                        <a:sym typeface="Roboto"/>
                      </a:endParaRPr>
                    </a:p>
                    <a:p>
                      <a:pPr marL="914400" lvl="1" indent="-298450" algn="l" rtl="0">
                        <a:lnSpc>
                          <a:spcPct val="115000"/>
                        </a:lnSpc>
                        <a:spcBef>
                          <a:spcPts val="0"/>
                        </a:spcBef>
                        <a:spcAft>
                          <a:spcPts val="0"/>
                        </a:spcAft>
                        <a:buClr>
                          <a:schemeClr val="accent1"/>
                        </a:buClr>
                        <a:buSzPts val="1100"/>
                        <a:buFont typeface="Roboto"/>
                        <a:buChar char="○"/>
                      </a:pPr>
                      <a:r>
                        <a:rPr lang="en" sz="1100">
                          <a:solidFill>
                            <a:schemeClr val="dk2"/>
                          </a:solidFill>
                          <a:latin typeface="Roboto"/>
                          <a:ea typeface="Roboto"/>
                          <a:cs typeface="Roboto"/>
                          <a:sym typeface="Roboto"/>
                        </a:rPr>
                        <a:t>Age 18-75.</a:t>
                      </a:r>
                      <a:endParaRPr sz="1100">
                        <a:solidFill>
                          <a:schemeClr val="dk2"/>
                        </a:solidFill>
                        <a:latin typeface="Roboto"/>
                        <a:ea typeface="Roboto"/>
                        <a:cs typeface="Roboto"/>
                        <a:sym typeface="Roboto"/>
                      </a:endParaRPr>
                    </a:p>
                    <a:p>
                      <a:pPr marL="914400" lvl="1" indent="-298450" algn="l" rtl="0">
                        <a:lnSpc>
                          <a:spcPct val="115000"/>
                        </a:lnSpc>
                        <a:spcBef>
                          <a:spcPts val="0"/>
                        </a:spcBef>
                        <a:spcAft>
                          <a:spcPts val="0"/>
                        </a:spcAft>
                        <a:buClr>
                          <a:schemeClr val="accent1"/>
                        </a:buClr>
                        <a:buSzPts val="1100"/>
                        <a:buFont typeface="Roboto"/>
                        <a:buChar char="○"/>
                      </a:pPr>
                      <a:r>
                        <a:rPr lang="en" sz="1100">
                          <a:solidFill>
                            <a:schemeClr val="dk2"/>
                          </a:solidFill>
                          <a:latin typeface="Roboto"/>
                          <a:ea typeface="Roboto"/>
                          <a:cs typeface="Roboto"/>
                          <a:sym typeface="Roboto"/>
                        </a:rPr>
                        <a:t>Income of $25,000-$100,000.</a:t>
                      </a:r>
                      <a:endParaRPr sz="1100">
                        <a:solidFill>
                          <a:schemeClr val="dk2"/>
                        </a:solidFill>
                        <a:latin typeface="Roboto"/>
                        <a:ea typeface="Roboto"/>
                        <a:cs typeface="Roboto"/>
                        <a:sym typeface="Roboto"/>
                      </a:endParaRPr>
                    </a:p>
                    <a:p>
                      <a:pPr marL="914400" lvl="1" indent="-298450" algn="l" rtl="0">
                        <a:lnSpc>
                          <a:spcPct val="115000"/>
                        </a:lnSpc>
                        <a:spcBef>
                          <a:spcPts val="0"/>
                        </a:spcBef>
                        <a:spcAft>
                          <a:spcPts val="0"/>
                        </a:spcAft>
                        <a:buClr>
                          <a:schemeClr val="accent1"/>
                        </a:buClr>
                        <a:buSzPts val="1100"/>
                        <a:buFont typeface="Roboto"/>
                        <a:buChar char="○"/>
                      </a:pPr>
                      <a:r>
                        <a:rPr lang="en" sz="1100">
                          <a:solidFill>
                            <a:schemeClr val="dk2"/>
                          </a:solidFill>
                          <a:latin typeface="Roboto"/>
                          <a:ea typeface="Roboto"/>
                          <a:cs typeface="Roboto"/>
                          <a:sym typeface="Roboto"/>
                        </a:rPr>
                        <a:t>Single, Married, Married with Children.</a:t>
                      </a:r>
                      <a:endParaRPr sz="1100">
                        <a:solidFill>
                          <a:schemeClr val="dk2"/>
                        </a:solidFill>
                        <a:latin typeface="Roboto"/>
                        <a:ea typeface="Roboto"/>
                        <a:cs typeface="Roboto"/>
                        <a:sym typeface="Roboto"/>
                      </a:endParaRPr>
                    </a:p>
                    <a:p>
                      <a:pPr marL="914400" lvl="1" indent="-298450" algn="l" rtl="0">
                        <a:lnSpc>
                          <a:spcPct val="115000"/>
                        </a:lnSpc>
                        <a:spcBef>
                          <a:spcPts val="0"/>
                        </a:spcBef>
                        <a:spcAft>
                          <a:spcPts val="0"/>
                        </a:spcAft>
                        <a:buClr>
                          <a:schemeClr val="accent1"/>
                        </a:buClr>
                        <a:buSzPts val="1100"/>
                        <a:buFont typeface="Roboto"/>
                        <a:buChar char="○"/>
                      </a:pPr>
                      <a:r>
                        <a:rPr lang="en" sz="1100">
                          <a:solidFill>
                            <a:schemeClr val="dk2"/>
                          </a:solidFill>
                          <a:latin typeface="Roboto"/>
                          <a:ea typeface="Roboto"/>
                          <a:cs typeface="Roboto"/>
                          <a:sym typeface="Roboto"/>
                        </a:rPr>
                        <a:t>May have multiple dogs and other pets.</a:t>
                      </a:r>
                      <a:endParaRPr sz="1100">
                        <a:solidFill>
                          <a:schemeClr val="dk2"/>
                        </a:solidFill>
                        <a:latin typeface="Roboto"/>
                        <a:ea typeface="Roboto"/>
                        <a:cs typeface="Roboto"/>
                        <a:sym typeface="Roboto"/>
                      </a:endParaRPr>
                    </a:p>
                    <a:p>
                      <a:pPr marL="914400" lvl="1" indent="-298450" algn="l" rtl="0">
                        <a:lnSpc>
                          <a:spcPct val="115000"/>
                        </a:lnSpc>
                        <a:spcBef>
                          <a:spcPts val="0"/>
                        </a:spcBef>
                        <a:spcAft>
                          <a:spcPts val="0"/>
                        </a:spcAft>
                        <a:buClr>
                          <a:schemeClr val="accent1"/>
                        </a:buClr>
                        <a:buSzPts val="1100"/>
                        <a:buFont typeface="Roboto"/>
                        <a:buChar char="○"/>
                      </a:pPr>
                      <a:r>
                        <a:rPr lang="en" sz="1100">
                          <a:solidFill>
                            <a:schemeClr val="dk2"/>
                          </a:solidFill>
                          <a:latin typeface="Roboto"/>
                          <a:ea typeface="Roboto"/>
                          <a:cs typeface="Roboto"/>
                          <a:sym typeface="Roboto"/>
                        </a:rPr>
                        <a:t>54601 Zip Code &amp; surrounding areas.</a:t>
                      </a:r>
                      <a:endParaRPr/>
                    </a:p>
                  </a:txBody>
                  <a:tcPr marL="91425" marR="91425" marT="91425" marB="91425"/>
                </a:tc>
                <a:tc>
                  <a:txBody>
                    <a:bodyPr/>
                    <a:lstStyle/>
                    <a:p>
                      <a:pPr marL="457200" lvl="0" indent="-311150" algn="l" rtl="0">
                        <a:lnSpc>
                          <a:spcPct val="115000"/>
                        </a:lnSpc>
                        <a:spcBef>
                          <a:spcPts val="0"/>
                        </a:spcBef>
                        <a:spcAft>
                          <a:spcPts val="0"/>
                        </a:spcAft>
                        <a:buClr>
                          <a:schemeClr val="accent1"/>
                        </a:buClr>
                        <a:buSzPts val="1300"/>
                        <a:buFont typeface="Roboto"/>
                        <a:buChar char="●"/>
                      </a:pPr>
                      <a:r>
                        <a:rPr lang="en" sz="1300">
                          <a:solidFill>
                            <a:schemeClr val="dk2"/>
                          </a:solidFill>
                          <a:latin typeface="Roboto"/>
                          <a:ea typeface="Roboto"/>
                          <a:cs typeface="Roboto"/>
                          <a:sym typeface="Roboto"/>
                        </a:rPr>
                        <a:t>Buying Behavior</a:t>
                      </a:r>
                      <a:endParaRPr sz="1300">
                        <a:solidFill>
                          <a:schemeClr val="dk2"/>
                        </a:solidFill>
                        <a:latin typeface="Roboto"/>
                        <a:ea typeface="Roboto"/>
                        <a:cs typeface="Roboto"/>
                        <a:sym typeface="Roboto"/>
                      </a:endParaRPr>
                    </a:p>
                    <a:p>
                      <a:pPr marL="914400" lvl="1" indent="-298450" algn="l" rtl="0">
                        <a:lnSpc>
                          <a:spcPct val="115000"/>
                        </a:lnSpc>
                        <a:spcBef>
                          <a:spcPts val="0"/>
                        </a:spcBef>
                        <a:spcAft>
                          <a:spcPts val="0"/>
                        </a:spcAft>
                        <a:buClr>
                          <a:schemeClr val="accent1"/>
                        </a:buClr>
                        <a:buSzPts val="1100"/>
                        <a:buFont typeface="Roboto"/>
                        <a:buChar char="○"/>
                      </a:pPr>
                      <a:r>
                        <a:rPr lang="en" sz="1100">
                          <a:solidFill>
                            <a:schemeClr val="dk2"/>
                          </a:solidFill>
                          <a:latin typeface="Roboto"/>
                          <a:ea typeface="Roboto"/>
                          <a:cs typeface="Roboto"/>
                          <a:sym typeface="Roboto"/>
                        </a:rPr>
                        <a:t>For their dog to attend Doggie Day Care, they must attend at least twice a month.</a:t>
                      </a:r>
                      <a:endParaRPr sz="1100">
                        <a:solidFill>
                          <a:schemeClr val="dk2"/>
                        </a:solidFill>
                        <a:latin typeface="Roboto"/>
                        <a:ea typeface="Roboto"/>
                        <a:cs typeface="Roboto"/>
                        <a:sym typeface="Roboto"/>
                      </a:endParaRPr>
                    </a:p>
                    <a:p>
                      <a:pPr marL="914400" lvl="1" indent="-298450" algn="l" rtl="0">
                        <a:lnSpc>
                          <a:spcPct val="115000"/>
                        </a:lnSpc>
                        <a:spcBef>
                          <a:spcPts val="0"/>
                        </a:spcBef>
                        <a:spcAft>
                          <a:spcPts val="0"/>
                        </a:spcAft>
                        <a:buClr>
                          <a:schemeClr val="accent1"/>
                        </a:buClr>
                        <a:buSzPts val="1100"/>
                        <a:buFont typeface="Roboto"/>
                        <a:buChar char="○"/>
                      </a:pPr>
                      <a:r>
                        <a:rPr lang="en" sz="1100">
                          <a:solidFill>
                            <a:schemeClr val="dk2"/>
                          </a:solidFill>
                          <a:latin typeface="Roboto"/>
                          <a:ea typeface="Roboto"/>
                          <a:cs typeface="Roboto"/>
                          <a:sym typeface="Roboto"/>
                        </a:rPr>
                        <a:t>Paying close to $100 a month.</a:t>
                      </a:r>
                      <a:endParaRPr sz="1100">
                        <a:solidFill>
                          <a:schemeClr val="dk2"/>
                        </a:solidFill>
                        <a:latin typeface="Roboto"/>
                        <a:ea typeface="Roboto"/>
                        <a:cs typeface="Roboto"/>
                        <a:sym typeface="Roboto"/>
                      </a:endParaRPr>
                    </a:p>
                    <a:p>
                      <a:pPr marL="914400" lvl="1" indent="-298450" algn="l" rtl="0">
                        <a:lnSpc>
                          <a:spcPct val="115000"/>
                        </a:lnSpc>
                        <a:spcBef>
                          <a:spcPts val="0"/>
                        </a:spcBef>
                        <a:spcAft>
                          <a:spcPts val="0"/>
                        </a:spcAft>
                        <a:buClr>
                          <a:schemeClr val="accent1"/>
                        </a:buClr>
                        <a:buSzPts val="1100"/>
                        <a:buFont typeface="Roboto"/>
                        <a:buChar char="○"/>
                      </a:pPr>
                      <a:r>
                        <a:rPr lang="en" sz="1100">
                          <a:solidFill>
                            <a:schemeClr val="dk2"/>
                          </a:solidFill>
                          <a:latin typeface="Roboto"/>
                          <a:ea typeface="Roboto"/>
                          <a:cs typeface="Roboto"/>
                          <a:sym typeface="Roboto"/>
                        </a:rPr>
                        <a:t>They may shop around, but they will decide to go where their pet is safe, happiest and they feel comfortable leaving them at the facility.</a:t>
                      </a:r>
                      <a:endParaRPr/>
                    </a:p>
                  </a:txBody>
                  <a:tcPr marL="91425" marR="91425" marT="91425" marB="91425"/>
                </a:tc>
                <a:extLst>
                  <a:ext uri="{0D108BD9-81ED-4DB2-BD59-A6C34878D82A}">
                    <a16:rowId xmlns:a16="http://schemas.microsoft.com/office/drawing/2014/main" val="10000"/>
                  </a:ext>
                </a:extLst>
              </a:tr>
              <a:tr h="1404950">
                <a:tc>
                  <a:txBody>
                    <a:bodyPr/>
                    <a:lstStyle/>
                    <a:p>
                      <a:pPr marL="457200" lvl="0" indent="-311150" algn="l" rtl="0">
                        <a:lnSpc>
                          <a:spcPct val="115000"/>
                        </a:lnSpc>
                        <a:spcBef>
                          <a:spcPts val="0"/>
                        </a:spcBef>
                        <a:spcAft>
                          <a:spcPts val="0"/>
                        </a:spcAft>
                        <a:buClr>
                          <a:schemeClr val="accent1"/>
                        </a:buClr>
                        <a:buSzPts val="1300"/>
                        <a:buFont typeface="Roboto"/>
                        <a:buChar char="●"/>
                      </a:pPr>
                      <a:r>
                        <a:rPr lang="en" sz="1300">
                          <a:solidFill>
                            <a:schemeClr val="dk2"/>
                          </a:solidFill>
                          <a:latin typeface="Roboto"/>
                          <a:ea typeface="Roboto"/>
                          <a:cs typeface="Roboto"/>
                          <a:sym typeface="Roboto"/>
                        </a:rPr>
                        <a:t>Psychographics</a:t>
                      </a:r>
                      <a:endParaRPr sz="1300">
                        <a:solidFill>
                          <a:schemeClr val="dk2"/>
                        </a:solidFill>
                        <a:latin typeface="Roboto"/>
                        <a:ea typeface="Roboto"/>
                        <a:cs typeface="Roboto"/>
                        <a:sym typeface="Roboto"/>
                      </a:endParaRPr>
                    </a:p>
                    <a:p>
                      <a:pPr marL="914400" lvl="1" indent="-298450" algn="l" rtl="0">
                        <a:lnSpc>
                          <a:spcPct val="115000"/>
                        </a:lnSpc>
                        <a:spcBef>
                          <a:spcPts val="0"/>
                        </a:spcBef>
                        <a:spcAft>
                          <a:spcPts val="0"/>
                        </a:spcAft>
                        <a:buClr>
                          <a:schemeClr val="accent1"/>
                        </a:buClr>
                        <a:buSzPts val="1100"/>
                        <a:buFont typeface="Roboto"/>
                        <a:buChar char="○"/>
                      </a:pPr>
                      <a:r>
                        <a:rPr lang="en" sz="1100">
                          <a:solidFill>
                            <a:schemeClr val="dk2"/>
                          </a:solidFill>
                          <a:latin typeface="Roboto"/>
                          <a:ea typeface="Roboto"/>
                          <a:cs typeface="Roboto"/>
                          <a:sym typeface="Roboto"/>
                        </a:rPr>
                        <a:t>The owners want the best for their dog and will research the best for their situation.</a:t>
                      </a:r>
                      <a:endParaRPr sz="1100">
                        <a:solidFill>
                          <a:schemeClr val="dk2"/>
                        </a:solidFill>
                        <a:latin typeface="Roboto"/>
                        <a:ea typeface="Roboto"/>
                        <a:cs typeface="Roboto"/>
                        <a:sym typeface="Roboto"/>
                      </a:endParaRPr>
                    </a:p>
                    <a:p>
                      <a:pPr marL="914400" lvl="1" indent="-298450" algn="l" rtl="0">
                        <a:lnSpc>
                          <a:spcPct val="115000"/>
                        </a:lnSpc>
                        <a:spcBef>
                          <a:spcPts val="0"/>
                        </a:spcBef>
                        <a:spcAft>
                          <a:spcPts val="0"/>
                        </a:spcAft>
                        <a:buClr>
                          <a:schemeClr val="accent1"/>
                        </a:buClr>
                        <a:buSzPts val="1100"/>
                        <a:buFont typeface="Roboto"/>
                        <a:buChar char="○"/>
                      </a:pPr>
                      <a:r>
                        <a:rPr lang="en" sz="1100">
                          <a:solidFill>
                            <a:schemeClr val="dk2"/>
                          </a:solidFill>
                          <a:latin typeface="Roboto"/>
                          <a:ea typeface="Roboto"/>
                          <a:cs typeface="Roboto"/>
                          <a:sym typeface="Roboto"/>
                        </a:rPr>
                        <a:t>Will drive a distance if a reasonable distance.</a:t>
                      </a:r>
                      <a:endParaRPr/>
                    </a:p>
                  </a:txBody>
                  <a:tcPr marL="91425" marR="91425" marT="91425" marB="91425"/>
                </a:tc>
                <a:tc>
                  <a:txBody>
                    <a:bodyPr/>
                    <a:lstStyle/>
                    <a:p>
                      <a:pPr marL="457200" lvl="0" indent="-311150" algn="l" rtl="0">
                        <a:lnSpc>
                          <a:spcPct val="115000"/>
                        </a:lnSpc>
                        <a:spcBef>
                          <a:spcPts val="0"/>
                        </a:spcBef>
                        <a:spcAft>
                          <a:spcPts val="0"/>
                        </a:spcAft>
                        <a:buClr>
                          <a:schemeClr val="accent1"/>
                        </a:buClr>
                        <a:buSzPts val="1300"/>
                        <a:buFont typeface="Roboto"/>
                        <a:buChar char="●"/>
                      </a:pPr>
                      <a:r>
                        <a:rPr lang="en" sz="1300">
                          <a:solidFill>
                            <a:schemeClr val="dk2"/>
                          </a:solidFill>
                          <a:latin typeface="Roboto"/>
                          <a:ea typeface="Roboto"/>
                          <a:cs typeface="Roboto"/>
                          <a:sym typeface="Roboto"/>
                        </a:rPr>
                        <a:t>Additional Information</a:t>
                      </a:r>
                      <a:endParaRPr sz="1300">
                        <a:solidFill>
                          <a:schemeClr val="dk2"/>
                        </a:solidFill>
                        <a:latin typeface="Roboto"/>
                        <a:ea typeface="Roboto"/>
                        <a:cs typeface="Roboto"/>
                        <a:sym typeface="Roboto"/>
                      </a:endParaRPr>
                    </a:p>
                    <a:p>
                      <a:pPr marL="914400" lvl="1" indent="-298450" algn="l" rtl="0">
                        <a:lnSpc>
                          <a:spcPct val="115000"/>
                        </a:lnSpc>
                        <a:spcBef>
                          <a:spcPts val="0"/>
                        </a:spcBef>
                        <a:spcAft>
                          <a:spcPts val="0"/>
                        </a:spcAft>
                        <a:buClr>
                          <a:schemeClr val="accent1"/>
                        </a:buClr>
                        <a:buSzPts val="1100"/>
                        <a:buFont typeface="Roboto"/>
                        <a:buChar char="○"/>
                      </a:pPr>
                      <a:r>
                        <a:rPr lang="en" sz="1100">
                          <a:solidFill>
                            <a:schemeClr val="dk2"/>
                          </a:solidFill>
                          <a:latin typeface="Roboto"/>
                          <a:ea typeface="Roboto"/>
                          <a:cs typeface="Roboto"/>
                          <a:sym typeface="Roboto"/>
                        </a:rPr>
                        <a:t>Companion animals are children to people, and while they are price-sensitive, they will pay what they can afford, as it makes them feel comfortable leaving their pet at the facility.</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Situational Analysis: Collaborators  </a:t>
            </a:r>
            <a:endParaRPr/>
          </a:p>
        </p:txBody>
      </p:sp>
      <p:sp>
        <p:nvSpPr>
          <p:cNvPr id="250" name="Google Shape;250;p20"/>
          <p:cNvSpPr txBox="1">
            <a:spLocks noGrp="1"/>
          </p:cNvSpPr>
          <p:nvPr>
            <p:ph type="body" idx="4294967295"/>
          </p:nvPr>
        </p:nvSpPr>
        <p:spPr>
          <a:xfrm>
            <a:off x="477775" y="1475175"/>
            <a:ext cx="8188500" cy="31944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chemeClr val="accent1"/>
              </a:buClr>
              <a:buSzPts val="1300"/>
              <a:buChar char="●"/>
            </a:pPr>
            <a:r>
              <a:rPr lang="en"/>
              <a:t>Vets in the La Crosse area</a:t>
            </a:r>
            <a:endParaRPr/>
          </a:p>
          <a:p>
            <a:pPr marL="457200" lvl="0" indent="-311150" algn="l" rtl="0">
              <a:lnSpc>
                <a:spcPct val="115000"/>
              </a:lnSpc>
              <a:spcBef>
                <a:spcPts val="0"/>
              </a:spcBef>
              <a:spcAft>
                <a:spcPts val="0"/>
              </a:spcAft>
              <a:buClr>
                <a:schemeClr val="accent1"/>
              </a:buClr>
              <a:buSzPts val="1300"/>
              <a:buChar char="●"/>
            </a:pPr>
            <a:r>
              <a:rPr lang="en"/>
              <a:t>Dr. Jan Schilling – Holistic Veterinary Medicine</a:t>
            </a:r>
            <a:endParaRPr/>
          </a:p>
          <a:p>
            <a:pPr marL="457200" lvl="0" indent="-311150" algn="l" rtl="0">
              <a:lnSpc>
                <a:spcPct val="115000"/>
              </a:lnSpc>
              <a:spcBef>
                <a:spcPts val="0"/>
              </a:spcBef>
              <a:spcAft>
                <a:spcPts val="0"/>
              </a:spcAft>
              <a:buClr>
                <a:schemeClr val="accent1"/>
              </a:buClr>
              <a:buSzPts val="1300"/>
              <a:buChar char="●"/>
            </a:pPr>
            <a:r>
              <a:rPr lang="en"/>
              <a:t>Grooming by Jenny</a:t>
            </a:r>
            <a:endParaRPr/>
          </a:p>
          <a:p>
            <a:pPr marL="457200" lvl="0" indent="-311150" algn="l" rtl="0">
              <a:lnSpc>
                <a:spcPct val="115000"/>
              </a:lnSpc>
              <a:spcBef>
                <a:spcPts val="0"/>
              </a:spcBef>
              <a:spcAft>
                <a:spcPts val="0"/>
              </a:spcAft>
              <a:buClr>
                <a:schemeClr val="accent1"/>
              </a:buClr>
              <a:buSzPts val="1300"/>
              <a:buChar char="●"/>
            </a:pPr>
            <a:r>
              <a:rPr lang="en"/>
              <a:t>Accounting services</a:t>
            </a:r>
            <a:endParaRPr/>
          </a:p>
          <a:p>
            <a:pPr marL="457200" lvl="0" indent="-311150" algn="l" rtl="0">
              <a:lnSpc>
                <a:spcPct val="115000"/>
              </a:lnSpc>
              <a:spcBef>
                <a:spcPts val="0"/>
              </a:spcBef>
              <a:spcAft>
                <a:spcPts val="0"/>
              </a:spcAft>
              <a:buClr>
                <a:schemeClr val="accent1"/>
              </a:buClr>
              <a:buSzPts val="1300"/>
              <a:buChar char="●"/>
            </a:pPr>
            <a:r>
              <a:rPr lang="en"/>
              <a:t>CPR Trainers.</a:t>
            </a:r>
            <a:endParaRPr/>
          </a:p>
          <a:p>
            <a:pPr marL="457200" lvl="0" indent="-311150" algn="l" rtl="0">
              <a:lnSpc>
                <a:spcPct val="115000"/>
              </a:lnSpc>
              <a:spcBef>
                <a:spcPts val="0"/>
              </a:spcBef>
              <a:spcAft>
                <a:spcPts val="0"/>
              </a:spcAft>
              <a:buClr>
                <a:schemeClr val="accent1"/>
              </a:buClr>
              <a:buSzPts val="1300"/>
              <a:buChar char="●"/>
            </a:pPr>
            <a:r>
              <a:rPr lang="en"/>
              <a:t>Vendors of products used in the business (cleaning, treats, training supplies, work attire)</a:t>
            </a:r>
            <a:endParaRPr/>
          </a:p>
          <a:p>
            <a:pPr marL="457200" lvl="0" indent="0" algn="l" rtl="0">
              <a:spcBef>
                <a:spcPts val="0"/>
              </a:spcBef>
              <a:spcAft>
                <a:spcPts val="1600"/>
              </a:spcAft>
              <a:buNone/>
            </a:pPr>
            <a:r>
              <a:rPr lang="en"/>
              <a:t> </a:t>
            </a:r>
            <a:endParaRPr/>
          </a:p>
        </p:txBody>
      </p:sp>
      <p:pic>
        <p:nvPicPr>
          <p:cNvPr id="251" name="Google Shape;251;p20"/>
          <p:cNvPicPr preferRelativeResize="0"/>
          <p:nvPr/>
        </p:nvPicPr>
        <p:blipFill>
          <a:blip r:embed="rId3">
            <a:alphaModFix/>
          </a:blip>
          <a:stretch>
            <a:fillRect/>
          </a:stretch>
        </p:blipFill>
        <p:spPr>
          <a:xfrm>
            <a:off x="6799325" y="3060338"/>
            <a:ext cx="2120650" cy="1790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Situational Analysis: Context/Climate</a:t>
            </a:r>
            <a:endParaRPr/>
          </a:p>
        </p:txBody>
      </p:sp>
      <p:sp>
        <p:nvSpPr>
          <p:cNvPr id="257" name="Google Shape;257;p21"/>
          <p:cNvSpPr txBox="1">
            <a:spLocks noGrp="1"/>
          </p:cNvSpPr>
          <p:nvPr>
            <p:ph type="body" idx="1"/>
          </p:nvPr>
        </p:nvSpPr>
        <p:spPr>
          <a:xfrm>
            <a:off x="4644675" y="104450"/>
            <a:ext cx="4166400" cy="13956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Clr>
                <a:schemeClr val="accent1"/>
              </a:buClr>
              <a:buSzPts val="1300"/>
              <a:buChar char="●"/>
            </a:pPr>
            <a:r>
              <a:rPr lang="en"/>
              <a:t>Laws</a:t>
            </a:r>
            <a:endParaRPr/>
          </a:p>
          <a:p>
            <a:pPr marL="457200" lvl="0" indent="-311150" algn="l" rtl="0">
              <a:lnSpc>
                <a:spcPct val="150000"/>
              </a:lnSpc>
              <a:spcBef>
                <a:spcPts val="0"/>
              </a:spcBef>
              <a:spcAft>
                <a:spcPts val="0"/>
              </a:spcAft>
              <a:buClr>
                <a:schemeClr val="accent1"/>
              </a:buClr>
              <a:buSzPts val="1300"/>
              <a:buChar char="●"/>
            </a:pPr>
            <a:r>
              <a:rPr lang="en"/>
              <a:t>Neighborhood</a:t>
            </a:r>
            <a:endParaRPr/>
          </a:p>
          <a:p>
            <a:pPr marL="457200" lvl="0" indent="-311150" algn="l" rtl="0">
              <a:lnSpc>
                <a:spcPct val="150000"/>
              </a:lnSpc>
              <a:spcBef>
                <a:spcPts val="0"/>
              </a:spcBef>
              <a:spcAft>
                <a:spcPts val="0"/>
              </a:spcAft>
              <a:buClr>
                <a:schemeClr val="accent1"/>
              </a:buClr>
              <a:buSzPts val="1300"/>
              <a:buChar char="●"/>
            </a:pPr>
            <a:r>
              <a:rPr lang="en"/>
              <a:t>Pet Care </a:t>
            </a:r>
            <a:endParaRPr/>
          </a:p>
        </p:txBody>
      </p:sp>
      <p:pic>
        <p:nvPicPr>
          <p:cNvPr id="258" name="Google Shape;258;p21"/>
          <p:cNvPicPr preferRelativeResize="0"/>
          <p:nvPr/>
        </p:nvPicPr>
        <p:blipFill>
          <a:blip r:embed="rId3">
            <a:alphaModFix/>
          </a:blip>
          <a:stretch>
            <a:fillRect/>
          </a:stretch>
        </p:blipFill>
        <p:spPr>
          <a:xfrm>
            <a:off x="4829571" y="1138500"/>
            <a:ext cx="3650129" cy="17076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59" name="Google Shape;259;p21"/>
          <p:cNvPicPr preferRelativeResize="0"/>
          <p:nvPr/>
        </p:nvPicPr>
        <p:blipFill>
          <a:blip r:embed="rId4">
            <a:alphaModFix/>
          </a:blip>
          <a:stretch>
            <a:fillRect/>
          </a:stretch>
        </p:blipFill>
        <p:spPr>
          <a:xfrm>
            <a:off x="4499025" y="3060625"/>
            <a:ext cx="4457700" cy="1793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2"/>
          <p:cNvSpPr txBox="1">
            <a:spLocks noGrp="1"/>
          </p:cNvSpPr>
          <p:nvPr>
            <p:ph type="title"/>
          </p:nvPr>
        </p:nvSpPr>
        <p:spPr>
          <a:xfrm>
            <a:off x="324475" y="148225"/>
            <a:ext cx="3559500" cy="137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Situational Analysis: Competitors</a:t>
            </a:r>
            <a:endParaRPr/>
          </a:p>
        </p:txBody>
      </p:sp>
      <p:sp>
        <p:nvSpPr>
          <p:cNvPr id="265" name="Google Shape;265;p22"/>
          <p:cNvSpPr txBox="1">
            <a:spLocks noGrp="1"/>
          </p:cNvSpPr>
          <p:nvPr>
            <p:ph type="body" idx="1"/>
          </p:nvPr>
        </p:nvSpPr>
        <p:spPr>
          <a:xfrm>
            <a:off x="324475" y="1952600"/>
            <a:ext cx="4124100" cy="270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Direct Competitors</a:t>
            </a:r>
            <a:endParaRPr/>
          </a:p>
          <a:p>
            <a:pPr marL="457200" lvl="0" indent="-330200" algn="l" rtl="0">
              <a:spcBef>
                <a:spcPts val="1600"/>
              </a:spcBef>
              <a:spcAft>
                <a:spcPts val="0"/>
              </a:spcAft>
              <a:buClr>
                <a:schemeClr val="accent1"/>
              </a:buClr>
              <a:buSzPts val="1600"/>
              <a:buChar char="●"/>
            </a:pPr>
            <a:r>
              <a:rPr lang="en"/>
              <a:t>Houska Dog Park</a:t>
            </a:r>
            <a:endParaRPr/>
          </a:p>
          <a:p>
            <a:pPr marL="457200" lvl="0" indent="-330200" algn="l" rtl="0">
              <a:spcBef>
                <a:spcPts val="0"/>
              </a:spcBef>
              <a:spcAft>
                <a:spcPts val="0"/>
              </a:spcAft>
              <a:buClr>
                <a:schemeClr val="accent1"/>
              </a:buClr>
              <a:buSzPts val="1600"/>
              <a:buChar char="●"/>
            </a:pPr>
            <a:r>
              <a:rPr lang="en"/>
              <a:t>Van Riper Dog Park</a:t>
            </a:r>
            <a:endParaRPr/>
          </a:p>
          <a:p>
            <a:pPr marL="457200" lvl="0" indent="-330200" algn="l" rtl="0">
              <a:spcBef>
                <a:spcPts val="0"/>
              </a:spcBef>
              <a:spcAft>
                <a:spcPts val="0"/>
              </a:spcAft>
              <a:buClr>
                <a:schemeClr val="accent1"/>
              </a:buClr>
              <a:buSzPts val="1600"/>
              <a:buChar char="●"/>
            </a:pPr>
            <a:r>
              <a:rPr lang="en"/>
              <a:t>Myrick Park</a:t>
            </a:r>
            <a:endParaRPr/>
          </a:p>
          <a:p>
            <a:pPr marL="457200" lvl="0" indent="-330200" algn="l" rtl="0">
              <a:spcBef>
                <a:spcPts val="0"/>
              </a:spcBef>
              <a:spcAft>
                <a:spcPts val="0"/>
              </a:spcAft>
              <a:buClr>
                <a:schemeClr val="accent1"/>
              </a:buClr>
              <a:buSzPts val="1600"/>
              <a:buChar char="●"/>
            </a:pPr>
            <a:r>
              <a:rPr lang="en"/>
              <a:t>Viroqua Dog Park: (Unleash the Fun)</a:t>
            </a:r>
            <a:endParaRPr/>
          </a:p>
        </p:txBody>
      </p:sp>
      <p:sp>
        <p:nvSpPr>
          <p:cNvPr id="266" name="Google Shape;266;p22"/>
          <p:cNvSpPr txBox="1">
            <a:spLocks noGrp="1"/>
          </p:cNvSpPr>
          <p:nvPr>
            <p:ph type="body" idx="2"/>
          </p:nvPr>
        </p:nvSpPr>
        <p:spPr>
          <a:xfrm>
            <a:off x="4668277" y="1920450"/>
            <a:ext cx="4124100" cy="270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Indirect Competitors</a:t>
            </a:r>
            <a:endParaRPr/>
          </a:p>
          <a:p>
            <a:pPr marL="457200" lvl="0" indent="-330200" algn="l" rtl="0">
              <a:spcBef>
                <a:spcPts val="1600"/>
              </a:spcBef>
              <a:spcAft>
                <a:spcPts val="0"/>
              </a:spcAft>
              <a:buClr>
                <a:schemeClr val="accent1"/>
              </a:buClr>
              <a:buSzPts val="1600"/>
              <a:buChar char="●"/>
            </a:pPr>
            <a:r>
              <a:rPr lang="en"/>
              <a:t>Unplanned/ Unnamed dog parks</a:t>
            </a:r>
            <a:endParaRPr/>
          </a:p>
          <a:p>
            <a:pPr marL="914400" lvl="1" indent="-298450" algn="l" rtl="0">
              <a:spcBef>
                <a:spcPts val="0"/>
              </a:spcBef>
              <a:spcAft>
                <a:spcPts val="0"/>
              </a:spcAft>
              <a:buClr>
                <a:schemeClr val="accent1"/>
              </a:buClr>
              <a:buSzPts val="1100"/>
              <a:buChar char="○"/>
            </a:pPr>
            <a:r>
              <a:rPr lang="en"/>
              <a:t>Private/public land</a:t>
            </a:r>
            <a:endParaRPr/>
          </a:p>
          <a:p>
            <a:pPr marL="457200" lvl="0" indent="-330200" algn="l" rtl="0">
              <a:spcBef>
                <a:spcPts val="0"/>
              </a:spcBef>
              <a:spcAft>
                <a:spcPts val="0"/>
              </a:spcAft>
              <a:buClr>
                <a:schemeClr val="accent1"/>
              </a:buClr>
              <a:buSzPts val="1600"/>
              <a:buChar char="●"/>
            </a:pPr>
            <a:r>
              <a:rPr lang="en"/>
              <a:t>Dog Walking Apps</a:t>
            </a:r>
            <a:endParaRPr/>
          </a:p>
          <a:p>
            <a:pPr marL="914400" lvl="1" indent="-298450" algn="l" rtl="0">
              <a:spcBef>
                <a:spcPts val="0"/>
              </a:spcBef>
              <a:spcAft>
                <a:spcPts val="0"/>
              </a:spcAft>
              <a:buClr>
                <a:schemeClr val="accent1"/>
              </a:buClr>
              <a:buSzPts val="1100"/>
              <a:buChar char="○"/>
            </a:pPr>
            <a:r>
              <a:rPr lang="en"/>
              <a:t>Wag </a:t>
            </a:r>
            <a:endParaRPr/>
          </a:p>
          <a:p>
            <a:pPr marL="914400" lvl="1" indent="-298450" algn="l" rtl="0">
              <a:spcBef>
                <a:spcPts val="0"/>
              </a:spcBef>
              <a:spcAft>
                <a:spcPts val="0"/>
              </a:spcAft>
              <a:buClr>
                <a:schemeClr val="accent1"/>
              </a:buClr>
              <a:buSzPts val="1100"/>
              <a:buChar char="○"/>
            </a:pPr>
            <a:r>
              <a:rPr lang="en"/>
              <a:t>Rover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title" idx="4294967295"/>
          </p:nvPr>
        </p:nvSpPr>
        <p:spPr>
          <a:xfrm>
            <a:off x="324475" y="148225"/>
            <a:ext cx="3618900" cy="33711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4472C4"/>
              </a:buClr>
              <a:buSzPts val="1200"/>
              <a:buFont typeface="Arial"/>
              <a:buChar char="●"/>
            </a:pPr>
            <a:r>
              <a:rPr lang="en" sz="1200" b="1">
                <a:solidFill>
                  <a:srgbClr val="4472C4"/>
                </a:solidFill>
                <a:latin typeface="Arial"/>
                <a:ea typeface="Arial"/>
                <a:cs typeface="Arial"/>
                <a:sym typeface="Arial"/>
              </a:rPr>
              <a:t>Current Fun Fur Pets Members</a:t>
            </a:r>
            <a:endParaRPr sz="1200" b="1">
              <a:solidFill>
                <a:srgbClr val="4472C4"/>
              </a:solidFill>
              <a:latin typeface="Arial"/>
              <a:ea typeface="Arial"/>
              <a:cs typeface="Arial"/>
              <a:sym typeface="Arial"/>
            </a:endParaRPr>
          </a:p>
          <a:p>
            <a:pPr marL="457200" lvl="0" indent="0" algn="l" rtl="0">
              <a:spcBef>
                <a:spcPts val="0"/>
              </a:spcBef>
              <a:spcAft>
                <a:spcPts val="0"/>
              </a:spcAft>
              <a:buNone/>
            </a:pPr>
            <a:endParaRPr sz="1200" b="1">
              <a:solidFill>
                <a:srgbClr val="4472C4"/>
              </a:solidFill>
              <a:latin typeface="Arial"/>
              <a:ea typeface="Arial"/>
              <a:cs typeface="Arial"/>
              <a:sym typeface="Arial"/>
            </a:endParaRPr>
          </a:p>
          <a:p>
            <a:pPr marL="457200" lvl="0" indent="-304800" algn="l" rtl="0">
              <a:spcBef>
                <a:spcPts val="0"/>
              </a:spcBef>
              <a:spcAft>
                <a:spcPts val="0"/>
              </a:spcAft>
              <a:buClr>
                <a:srgbClr val="4472C4"/>
              </a:buClr>
              <a:buSzPts val="1200"/>
              <a:buFont typeface="Arial"/>
              <a:buChar char="●"/>
            </a:pPr>
            <a:r>
              <a:rPr lang="en" sz="1200" b="1">
                <a:solidFill>
                  <a:srgbClr val="4472C4"/>
                </a:solidFill>
                <a:latin typeface="Arial"/>
                <a:ea typeface="Arial"/>
                <a:cs typeface="Arial"/>
                <a:sym typeface="Arial"/>
              </a:rPr>
              <a:t>Hospital Workers In La Crosse</a:t>
            </a:r>
            <a:endParaRPr sz="1200" b="1">
              <a:solidFill>
                <a:srgbClr val="4472C4"/>
              </a:solidFill>
              <a:latin typeface="Arial"/>
              <a:ea typeface="Arial"/>
              <a:cs typeface="Arial"/>
              <a:sym typeface="Arial"/>
            </a:endParaRPr>
          </a:p>
          <a:p>
            <a:pPr marL="457200" lvl="0" indent="0" algn="l" rtl="0">
              <a:spcBef>
                <a:spcPts val="0"/>
              </a:spcBef>
              <a:spcAft>
                <a:spcPts val="0"/>
              </a:spcAft>
              <a:buNone/>
            </a:pPr>
            <a:endParaRPr sz="1200" b="1">
              <a:solidFill>
                <a:srgbClr val="4472C4"/>
              </a:solidFill>
              <a:latin typeface="Arial"/>
              <a:ea typeface="Arial"/>
              <a:cs typeface="Arial"/>
              <a:sym typeface="Arial"/>
            </a:endParaRPr>
          </a:p>
          <a:p>
            <a:pPr marL="457200" lvl="0" indent="-304800" algn="l" rtl="0">
              <a:spcBef>
                <a:spcPts val="0"/>
              </a:spcBef>
              <a:spcAft>
                <a:spcPts val="0"/>
              </a:spcAft>
              <a:buClr>
                <a:srgbClr val="4472C4"/>
              </a:buClr>
              <a:buSzPts val="1200"/>
              <a:buFont typeface="Arial"/>
              <a:buChar char="●"/>
            </a:pPr>
            <a:r>
              <a:rPr lang="en" sz="1200" b="1">
                <a:solidFill>
                  <a:srgbClr val="4472C4"/>
                </a:solidFill>
                <a:latin typeface="Arial"/>
                <a:ea typeface="Arial"/>
                <a:cs typeface="Arial"/>
                <a:sym typeface="Arial"/>
              </a:rPr>
              <a:t>People Who Don't Have A Fenced in Yard</a:t>
            </a:r>
            <a:endParaRPr sz="1200" b="1">
              <a:solidFill>
                <a:srgbClr val="4472C4"/>
              </a:solidFill>
              <a:latin typeface="Arial"/>
              <a:ea typeface="Arial"/>
              <a:cs typeface="Arial"/>
              <a:sym typeface="Arial"/>
            </a:endParaRPr>
          </a:p>
          <a:p>
            <a:pPr marL="457200" lvl="0" indent="0" algn="l" rtl="0">
              <a:spcBef>
                <a:spcPts val="0"/>
              </a:spcBef>
              <a:spcAft>
                <a:spcPts val="0"/>
              </a:spcAft>
              <a:buNone/>
            </a:pPr>
            <a:endParaRPr sz="1200" b="1">
              <a:solidFill>
                <a:srgbClr val="4472C4"/>
              </a:solidFill>
              <a:latin typeface="Arial"/>
              <a:ea typeface="Arial"/>
              <a:cs typeface="Arial"/>
              <a:sym typeface="Arial"/>
            </a:endParaRPr>
          </a:p>
          <a:p>
            <a:pPr marL="457200" lvl="0" indent="-304800" algn="l" rtl="0">
              <a:spcBef>
                <a:spcPts val="0"/>
              </a:spcBef>
              <a:spcAft>
                <a:spcPts val="0"/>
              </a:spcAft>
              <a:buClr>
                <a:srgbClr val="4472C4"/>
              </a:buClr>
              <a:buSzPts val="1200"/>
              <a:buFont typeface="Arial"/>
              <a:buChar char="●"/>
            </a:pPr>
            <a:r>
              <a:rPr lang="en" sz="1200" b="1">
                <a:solidFill>
                  <a:srgbClr val="4472C4"/>
                </a:solidFill>
                <a:latin typeface="Arial"/>
                <a:ea typeface="Arial"/>
                <a:cs typeface="Arial"/>
                <a:sym typeface="Arial"/>
              </a:rPr>
              <a:t>People Who Don’t Have A Yard/ Live In Apartment Buildings</a:t>
            </a:r>
            <a:endParaRPr sz="1200" b="1">
              <a:solidFill>
                <a:srgbClr val="4472C4"/>
              </a:solidFill>
              <a:latin typeface="Arial"/>
              <a:ea typeface="Arial"/>
              <a:cs typeface="Arial"/>
              <a:sym typeface="Arial"/>
            </a:endParaRPr>
          </a:p>
          <a:p>
            <a:pPr marL="457200" lvl="0" indent="0" algn="l" rtl="0">
              <a:spcBef>
                <a:spcPts val="0"/>
              </a:spcBef>
              <a:spcAft>
                <a:spcPts val="0"/>
              </a:spcAft>
              <a:buNone/>
            </a:pPr>
            <a:endParaRPr sz="1200" b="1">
              <a:solidFill>
                <a:srgbClr val="4472C4"/>
              </a:solidFill>
              <a:latin typeface="Arial"/>
              <a:ea typeface="Arial"/>
              <a:cs typeface="Arial"/>
              <a:sym typeface="Arial"/>
            </a:endParaRPr>
          </a:p>
          <a:p>
            <a:pPr marL="457200" lvl="0" indent="-304800" algn="l" rtl="0">
              <a:spcBef>
                <a:spcPts val="0"/>
              </a:spcBef>
              <a:spcAft>
                <a:spcPts val="0"/>
              </a:spcAft>
              <a:buClr>
                <a:srgbClr val="4472C4"/>
              </a:buClr>
              <a:buSzPts val="1200"/>
              <a:buFont typeface="Arial"/>
              <a:buChar char="●"/>
            </a:pPr>
            <a:r>
              <a:rPr lang="en" sz="1200" b="1">
                <a:solidFill>
                  <a:srgbClr val="4472C4"/>
                </a:solidFill>
                <a:latin typeface="Arial"/>
                <a:ea typeface="Arial"/>
                <a:cs typeface="Arial"/>
                <a:sym typeface="Arial"/>
              </a:rPr>
              <a:t>Individuals Within 10 Mile Radius of Fun Fur Pets</a:t>
            </a:r>
            <a:endParaRPr sz="1200" b="1">
              <a:solidFill>
                <a:srgbClr val="4472C4"/>
              </a:solidFill>
              <a:latin typeface="Arial"/>
              <a:ea typeface="Arial"/>
              <a:cs typeface="Arial"/>
              <a:sym typeface="Arial"/>
            </a:endParaRPr>
          </a:p>
          <a:p>
            <a:pPr marL="457200" lvl="0" indent="0" algn="l" rtl="0">
              <a:spcBef>
                <a:spcPts val="0"/>
              </a:spcBef>
              <a:spcAft>
                <a:spcPts val="0"/>
              </a:spcAft>
              <a:buNone/>
            </a:pPr>
            <a:endParaRPr sz="1200" b="1">
              <a:solidFill>
                <a:srgbClr val="4472C4"/>
              </a:solidFill>
              <a:latin typeface="Arial"/>
              <a:ea typeface="Arial"/>
              <a:cs typeface="Arial"/>
              <a:sym typeface="Arial"/>
            </a:endParaRPr>
          </a:p>
          <a:p>
            <a:pPr marL="457200" lvl="0" indent="-304800" algn="l" rtl="0">
              <a:spcBef>
                <a:spcPts val="0"/>
              </a:spcBef>
              <a:spcAft>
                <a:spcPts val="0"/>
              </a:spcAft>
              <a:buClr>
                <a:srgbClr val="4472C4"/>
              </a:buClr>
              <a:buSzPts val="1200"/>
              <a:buFont typeface="Arial"/>
              <a:buChar char="●"/>
            </a:pPr>
            <a:r>
              <a:rPr lang="en" sz="1200" b="1">
                <a:solidFill>
                  <a:srgbClr val="4472C4"/>
                </a:solidFill>
                <a:latin typeface="Arial"/>
                <a:ea typeface="Arial"/>
                <a:cs typeface="Arial"/>
                <a:sym typeface="Arial"/>
              </a:rPr>
              <a:t>College Students</a:t>
            </a:r>
            <a:endParaRPr sz="1200"/>
          </a:p>
        </p:txBody>
      </p:sp>
      <p:sp>
        <p:nvSpPr>
          <p:cNvPr id="272" name="Google Shape;272;p23"/>
          <p:cNvSpPr txBox="1">
            <a:spLocks noGrp="1"/>
          </p:cNvSpPr>
          <p:nvPr>
            <p:ph type="body" idx="1"/>
          </p:nvPr>
        </p:nvSpPr>
        <p:spPr>
          <a:xfrm>
            <a:off x="183025" y="4516425"/>
            <a:ext cx="7979400" cy="519600"/>
          </a:xfrm>
          <a:prstGeom prst="rect">
            <a:avLst/>
          </a:prstGeom>
        </p:spPr>
        <p:txBody>
          <a:bodyPr spcFirstLastPara="1" wrap="square" lIns="91425" tIns="91425" rIns="91425" bIns="91425" anchor="ctr" anchorCtr="0">
            <a:noAutofit/>
          </a:bodyPr>
          <a:lstStyle/>
          <a:p>
            <a:pPr marL="457200" lvl="0" indent="-228600" algn="l" rtl="0">
              <a:spcBef>
                <a:spcPts val="0"/>
              </a:spcBef>
              <a:spcAft>
                <a:spcPts val="0"/>
              </a:spcAft>
              <a:buClr>
                <a:srgbClr val="F3F3F3"/>
              </a:buClr>
              <a:buSzPts val="2400"/>
              <a:buNone/>
            </a:pPr>
            <a:r>
              <a:rPr lang="en" sz="2400">
                <a:solidFill>
                  <a:srgbClr val="F3F3F3"/>
                </a:solidFill>
              </a:rPr>
              <a:t>Segments </a:t>
            </a:r>
            <a:endParaRPr sz="2400">
              <a:solidFill>
                <a:srgbClr val="F3F3F3"/>
              </a:solidFill>
            </a:endParaRPr>
          </a:p>
          <a:p>
            <a:pPr marL="0" lvl="0" indent="0" algn="l" rtl="0">
              <a:spcBef>
                <a:spcPts val="0"/>
              </a:spcBef>
              <a:spcAft>
                <a:spcPts val="0"/>
              </a:spcAft>
              <a:buNone/>
            </a:pPr>
            <a:endParaRPr sz="1400" b="1">
              <a:solidFill>
                <a:srgbClr val="4472C4"/>
              </a:solidFill>
              <a:latin typeface="Calibri"/>
              <a:ea typeface="Calibri"/>
              <a:cs typeface="Calibri"/>
              <a:sym typeface="Calibri"/>
            </a:endParaRPr>
          </a:p>
        </p:txBody>
      </p:sp>
      <p:pic>
        <p:nvPicPr>
          <p:cNvPr id="273" name="Google Shape;273;p23"/>
          <p:cNvPicPr preferRelativeResize="0"/>
          <p:nvPr/>
        </p:nvPicPr>
        <p:blipFill>
          <a:blip r:embed="rId3">
            <a:alphaModFix/>
          </a:blip>
          <a:stretch>
            <a:fillRect/>
          </a:stretch>
        </p:blipFill>
        <p:spPr>
          <a:xfrm>
            <a:off x="4270725" y="73200"/>
            <a:ext cx="4806925" cy="2576476"/>
          </a:xfrm>
          <a:prstGeom prst="rect">
            <a:avLst/>
          </a:prstGeom>
          <a:noFill/>
          <a:ln>
            <a:noFill/>
          </a:ln>
        </p:spPr>
      </p:pic>
      <p:pic>
        <p:nvPicPr>
          <p:cNvPr id="274" name="Google Shape;274;p23"/>
          <p:cNvPicPr preferRelativeResize="0"/>
          <p:nvPr/>
        </p:nvPicPr>
        <p:blipFill>
          <a:blip r:embed="rId4">
            <a:alphaModFix/>
          </a:blip>
          <a:stretch>
            <a:fillRect/>
          </a:stretch>
        </p:blipFill>
        <p:spPr>
          <a:xfrm>
            <a:off x="4270719" y="2649669"/>
            <a:ext cx="4806932" cy="1288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4"/>
          <p:cNvSpPr txBox="1">
            <a:spLocks noGrp="1"/>
          </p:cNvSpPr>
          <p:nvPr>
            <p:ph type="title" idx="4294967295"/>
          </p:nvPr>
        </p:nvSpPr>
        <p:spPr>
          <a:xfrm>
            <a:off x="324475" y="148225"/>
            <a:ext cx="3618900" cy="33711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4472C4"/>
              </a:buClr>
              <a:buSzPts val="1200"/>
              <a:buFont typeface="Arial"/>
              <a:buChar char="●"/>
            </a:pPr>
            <a:r>
              <a:rPr lang="en" sz="1200" b="1">
                <a:solidFill>
                  <a:srgbClr val="4472C4"/>
                </a:solidFill>
                <a:latin typeface="Arial"/>
                <a:ea typeface="Arial"/>
                <a:cs typeface="Arial"/>
                <a:sym typeface="Arial"/>
              </a:rPr>
              <a:t>Current Fun Fur Pets Members</a:t>
            </a:r>
            <a:endParaRPr sz="1200" b="1">
              <a:solidFill>
                <a:srgbClr val="4472C4"/>
              </a:solidFill>
              <a:latin typeface="Arial"/>
              <a:ea typeface="Arial"/>
              <a:cs typeface="Arial"/>
              <a:sym typeface="Arial"/>
            </a:endParaRPr>
          </a:p>
          <a:p>
            <a:pPr marL="457200" lvl="0" indent="0" algn="l" rtl="0">
              <a:spcBef>
                <a:spcPts val="0"/>
              </a:spcBef>
              <a:spcAft>
                <a:spcPts val="0"/>
              </a:spcAft>
              <a:buNone/>
            </a:pPr>
            <a:endParaRPr sz="1200" b="1">
              <a:solidFill>
                <a:srgbClr val="4472C4"/>
              </a:solidFill>
              <a:latin typeface="Arial"/>
              <a:ea typeface="Arial"/>
              <a:cs typeface="Arial"/>
              <a:sym typeface="Arial"/>
            </a:endParaRPr>
          </a:p>
          <a:p>
            <a:pPr marL="457200" lvl="0" indent="-304800" algn="l" rtl="0">
              <a:spcBef>
                <a:spcPts val="0"/>
              </a:spcBef>
              <a:spcAft>
                <a:spcPts val="0"/>
              </a:spcAft>
              <a:buClr>
                <a:srgbClr val="4472C4"/>
              </a:buClr>
              <a:buSzPts val="1200"/>
              <a:buFont typeface="Arial"/>
              <a:buChar char="●"/>
            </a:pPr>
            <a:r>
              <a:rPr lang="en" sz="1200" b="1">
                <a:solidFill>
                  <a:srgbClr val="4472C4"/>
                </a:solidFill>
                <a:latin typeface="Arial"/>
                <a:ea typeface="Arial"/>
                <a:cs typeface="Arial"/>
                <a:sym typeface="Arial"/>
              </a:rPr>
              <a:t>Hospital Workers In La Crosse</a:t>
            </a:r>
            <a:endParaRPr sz="1200" b="1">
              <a:solidFill>
                <a:srgbClr val="4472C4"/>
              </a:solidFill>
              <a:latin typeface="Arial"/>
              <a:ea typeface="Arial"/>
              <a:cs typeface="Arial"/>
              <a:sym typeface="Arial"/>
            </a:endParaRPr>
          </a:p>
          <a:p>
            <a:pPr marL="457200" lvl="0" indent="0" algn="l" rtl="0">
              <a:spcBef>
                <a:spcPts val="0"/>
              </a:spcBef>
              <a:spcAft>
                <a:spcPts val="0"/>
              </a:spcAft>
              <a:buNone/>
            </a:pPr>
            <a:endParaRPr sz="1200" b="1">
              <a:solidFill>
                <a:srgbClr val="4472C4"/>
              </a:solidFill>
              <a:latin typeface="Arial"/>
              <a:ea typeface="Arial"/>
              <a:cs typeface="Arial"/>
              <a:sym typeface="Arial"/>
            </a:endParaRPr>
          </a:p>
          <a:p>
            <a:pPr marL="457200" lvl="0" indent="-304800" algn="l" rtl="0">
              <a:spcBef>
                <a:spcPts val="0"/>
              </a:spcBef>
              <a:spcAft>
                <a:spcPts val="0"/>
              </a:spcAft>
              <a:buClr>
                <a:srgbClr val="4472C4"/>
              </a:buClr>
              <a:buSzPts val="1200"/>
              <a:buFont typeface="Arial"/>
              <a:buChar char="●"/>
            </a:pPr>
            <a:r>
              <a:rPr lang="en" sz="1200" b="1">
                <a:solidFill>
                  <a:srgbClr val="4472C4"/>
                </a:solidFill>
                <a:latin typeface="Arial"/>
                <a:ea typeface="Arial"/>
                <a:cs typeface="Arial"/>
                <a:sym typeface="Arial"/>
              </a:rPr>
              <a:t>People Who Don't Have A Fenced in Yard</a:t>
            </a:r>
            <a:endParaRPr sz="1200" b="1">
              <a:solidFill>
                <a:srgbClr val="4472C4"/>
              </a:solidFill>
              <a:latin typeface="Arial"/>
              <a:ea typeface="Arial"/>
              <a:cs typeface="Arial"/>
              <a:sym typeface="Arial"/>
            </a:endParaRPr>
          </a:p>
          <a:p>
            <a:pPr marL="457200" lvl="0" indent="0" algn="l" rtl="0">
              <a:spcBef>
                <a:spcPts val="0"/>
              </a:spcBef>
              <a:spcAft>
                <a:spcPts val="0"/>
              </a:spcAft>
              <a:buNone/>
            </a:pPr>
            <a:endParaRPr sz="1200" b="1">
              <a:solidFill>
                <a:srgbClr val="4472C4"/>
              </a:solidFill>
              <a:latin typeface="Arial"/>
              <a:ea typeface="Arial"/>
              <a:cs typeface="Arial"/>
              <a:sym typeface="Arial"/>
            </a:endParaRPr>
          </a:p>
          <a:p>
            <a:pPr marL="457200" lvl="0" indent="-304800" algn="l" rtl="0">
              <a:spcBef>
                <a:spcPts val="0"/>
              </a:spcBef>
              <a:spcAft>
                <a:spcPts val="0"/>
              </a:spcAft>
              <a:buClr>
                <a:srgbClr val="4472C4"/>
              </a:buClr>
              <a:buSzPts val="1200"/>
              <a:buFont typeface="Arial"/>
              <a:buChar char="●"/>
            </a:pPr>
            <a:r>
              <a:rPr lang="en" sz="1200" b="1">
                <a:solidFill>
                  <a:srgbClr val="4472C4"/>
                </a:solidFill>
                <a:latin typeface="Arial"/>
                <a:ea typeface="Arial"/>
                <a:cs typeface="Arial"/>
                <a:sym typeface="Arial"/>
              </a:rPr>
              <a:t>People Who Don’t Have A Yard/ Live In Apartment Buildings</a:t>
            </a:r>
            <a:endParaRPr sz="1200" b="1">
              <a:solidFill>
                <a:srgbClr val="4472C4"/>
              </a:solidFill>
              <a:latin typeface="Arial"/>
              <a:ea typeface="Arial"/>
              <a:cs typeface="Arial"/>
              <a:sym typeface="Arial"/>
            </a:endParaRPr>
          </a:p>
          <a:p>
            <a:pPr marL="457200" lvl="0" indent="0" algn="l" rtl="0">
              <a:spcBef>
                <a:spcPts val="0"/>
              </a:spcBef>
              <a:spcAft>
                <a:spcPts val="0"/>
              </a:spcAft>
              <a:buNone/>
            </a:pPr>
            <a:endParaRPr sz="1200" b="1">
              <a:solidFill>
                <a:srgbClr val="4472C4"/>
              </a:solidFill>
              <a:latin typeface="Arial"/>
              <a:ea typeface="Arial"/>
              <a:cs typeface="Arial"/>
              <a:sym typeface="Arial"/>
            </a:endParaRPr>
          </a:p>
          <a:p>
            <a:pPr marL="457200" lvl="0" indent="-304800" algn="l" rtl="0">
              <a:spcBef>
                <a:spcPts val="0"/>
              </a:spcBef>
              <a:spcAft>
                <a:spcPts val="0"/>
              </a:spcAft>
              <a:buClr>
                <a:srgbClr val="4472C4"/>
              </a:buClr>
              <a:buSzPts val="1200"/>
              <a:buFont typeface="Arial"/>
              <a:buChar char="●"/>
            </a:pPr>
            <a:r>
              <a:rPr lang="en" sz="1200" b="1">
                <a:solidFill>
                  <a:srgbClr val="4472C4"/>
                </a:solidFill>
                <a:latin typeface="Arial"/>
                <a:ea typeface="Arial"/>
                <a:cs typeface="Arial"/>
                <a:sym typeface="Arial"/>
              </a:rPr>
              <a:t>Individuals Within 10 Mile Radius of Fun Fur Pets</a:t>
            </a:r>
            <a:endParaRPr sz="1200" b="1">
              <a:solidFill>
                <a:srgbClr val="4472C4"/>
              </a:solidFill>
              <a:latin typeface="Arial"/>
              <a:ea typeface="Arial"/>
              <a:cs typeface="Arial"/>
              <a:sym typeface="Arial"/>
            </a:endParaRPr>
          </a:p>
          <a:p>
            <a:pPr marL="457200" lvl="0" indent="0" algn="l" rtl="0">
              <a:spcBef>
                <a:spcPts val="0"/>
              </a:spcBef>
              <a:spcAft>
                <a:spcPts val="0"/>
              </a:spcAft>
              <a:buNone/>
            </a:pPr>
            <a:endParaRPr sz="1200" b="1">
              <a:solidFill>
                <a:srgbClr val="4472C4"/>
              </a:solidFill>
              <a:latin typeface="Arial"/>
              <a:ea typeface="Arial"/>
              <a:cs typeface="Arial"/>
              <a:sym typeface="Arial"/>
            </a:endParaRPr>
          </a:p>
          <a:p>
            <a:pPr marL="457200" lvl="0" indent="-304800" algn="l" rtl="0">
              <a:spcBef>
                <a:spcPts val="0"/>
              </a:spcBef>
              <a:spcAft>
                <a:spcPts val="0"/>
              </a:spcAft>
              <a:buClr>
                <a:srgbClr val="4472C4"/>
              </a:buClr>
              <a:buSzPts val="1200"/>
              <a:buFont typeface="Arial"/>
              <a:buChar char="●"/>
            </a:pPr>
            <a:r>
              <a:rPr lang="en" sz="1200" b="1">
                <a:solidFill>
                  <a:srgbClr val="4472C4"/>
                </a:solidFill>
                <a:latin typeface="Arial"/>
                <a:ea typeface="Arial"/>
                <a:cs typeface="Arial"/>
                <a:sym typeface="Arial"/>
              </a:rPr>
              <a:t>College Students</a:t>
            </a:r>
            <a:endParaRPr sz="1200"/>
          </a:p>
        </p:txBody>
      </p:sp>
      <p:sp>
        <p:nvSpPr>
          <p:cNvPr id="280" name="Google Shape;280;p24"/>
          <p:cNvSpPr txBox="1">
            <a:spLocks noGrp="1"/>
          </p:cNvSpPr>
          <p:nvPr>
            <p:ph type="body" idx="1"/>
          </p:nvPr>
        </p:nvSpPr>
        <p:spPr>
          <a:xfrm>
            <a:off x="183025" y="4516425"/>
            <a:ext cx="7979400" cy="519600"/>
          </a:xfrm>
          <a:prstGeom prst="rect">
            <a:avLst/>
          </a:prstGeom>
        </p:spPr>
        <p:txBody>
          <a:bodyPr spcFirstLastPara="1" wrap="square" lIns="91425" tIns="91425" rIns="91425" bIns="91425" anchor="ctr" anchorCtr="0">
            <a:noAutofit/>
          </a:bodyPr>
          <a:lstStyle/>
          <a:p>
            <a:pPr marL="457200" lvl="0" indent="-228600" algn="l" rtl="0">
              <a:spcBef>
                <a:spcPts val="0"/>
              </a:spcBef>
              <a:spcAft>
                <a:spcPts val="0"/>
              </a:spcAft>
              <a:buClr>
                <a:srgbClr val="F3F3F3"/>
              </a:buClr>
              <a:buSzPts val="2400"/>
              <a:buNone/>
            </a:pPr>
            <a:r>
              <a:rPr lang="en" sz="2400">
                <a:solidFill>
                  <a:srgbClr val="F3F3F3"/>
                </a:solidFill>
              </a:rPr>
              <a:t>Segments </a:t>
            </a:r>
            <a:endParaRPr sz="2400">
              <a:solidFill>
                <a:srgbClr val="F3F3F3"/>
              </a:solidFill>
            </a:endParaRPr>
          </a:p>
          <a:p>
            <a:pPr marL="0" lvl="0" indent="0" algn="l" rtl="0">
              <a:spcBef>
                <a:spcPts val="0"/>
              </a:spcBef>
              <a:spcAft>
                <a:spcPts val="0"/>
              </a:spcAft>
              <a:buNone/>
            </a:pPr>
            <a:endParaRPr sz="1400" b="1">
              <a:solidFill>
                <a:srgbClr val="4472C4"/>
              </a:solidFill>
              <a:latin typeface="Calibri"/>
              <a:ea typeface="Calibri"/>
              <a:cs typeface="Calibri"/>
              <a:sym typeface="Calibri"/>
            </a:endParaRPr>
          </a:p>
        </p:txBody>
      </p:sp>
      <p:pic>
        <p:nvPicPr>
          <p:cNvPr id="281" name="Google Shape;281;p24"/>
          <p:cNvPicPr preferRelativeResize="0"/>
          <p:nvPr/>
        </p:nvPicPr>
        <p:blipFill>
          <a:blip r:embed="rId3">
            <a:alphaModFix/>
          </a:blip>
          <a:stretch>
            <a:fillRect/>
          </a:stretch>
        </p:blipFill>
        <p:spPr>
          <a:xfrm>
            <a:off x="4095775" y="148225"/>
            <a:ext cx="4895824" cy="1883009"/>
          </a:xfrm>
          <a:prstGeom prst="rect">
            <a:avLst/>
          </a:prstGeom>
          <a:noFill/>
          <a:ln>
            <a:noFill/>
          </a:ln>
        </p:spPr>
      </p:pic>
      <p:pic>
        <p:nvPicPr>
          <p:cNvPr id="282" name="Google Shape;282;p24"/>
          <p:cNvPicPr preferRelativeResize="0"/>
          <p:nvPr/>
        </p:nvPicPr>
        <p:blipFill>
          <a:blip r:embed="rId4">
            <a:alphaModFix/>
          </a:blip>
          <a:stretch>
            <a:fillRect/>
          </a:stretch>
        </p:blipFill>
        <p:spPr>
          <a:xfrm>
            <a:off x="4095775" y="2123359"/>
            <a:ext cx="4895824" cy="1898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Targeted Audience</a:t>
            </a:r>
            <a:endParaRPr/>
          </a:p>
        </p:txBody>
      </p:sp>
      <p:sp>
        <p:nvSpPr>
          <p:cNvPr id="288" name="Google Shape;288;p25"/>
          <p:cNvSpPr txBox="1">
            <a:spLocks noGrp="1"/>
          </p:cNvSpPr>
          <p:nvPr>
            <p:ph type="body" idx="4294967295"/>
          </p:nvPr>
        </p:nvSpPr>
        <p:spPr>
          <a:xfrm>
            <a:off x="456775" y="1861150"/>
            <a:ext cx="4439400" cy="31944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accent1"/>
              </a:buClr>
              <a:buSzPts val="1300"/>
              <a:buChar char="●"/>
            </a:pPr>
            <a:r>
              <a:rPr lang="en"/>
              <a:t>Demographics</a:t>
            </a:r>
            <a:endParaRPr/>
          </a:p>
          <a:p>
            <a:pPr marL="914400" lvl="1" indent="-298450" algn="l" rtl="0">
              <a:spcBef>
                <a:spcPts val="0"/>
              </a:spcBef>
              <a:spcAft>
                <a:spcPts val="0"/>
              </a:spcAft>
              <a:buClr>
                <a:schemeClr val="accent1"/>
              </a:buClr>
              <a:buSzPts val="1100"/>
              <a:buFont typeface="Arial"/>
              <a:buChar char="○"/>
            </a:pPr>
            <a:r>
              <a:rPr lang="en"/>
              <a:t>Age 25-35.</a:t>
            </a:r>
            <a:endParaRPr/>
          </a:p>
          <a:p>
            <a:pPr marL="914400" lvl="1" indent="-298450" algn="l" rtl="0">
              <a:spcBef>
                <a:spcPts val="0"/>
              </a:spcBef>
              <a:spcAft>
                <a:spcPts val="0"/>
              </a:spcAft>
              <a:buClr>
                <a:schemeClr val="accent1"/>
              </a:buClr>
              <a:buSzPts val="1100"/>
              <a:buFont typeface="Arial"/>
              <a:buChar char="○"/>
            </a:pPr>
            <a:r>
              <a:rPr lang="en"/>
              <a:t>Income of $25,000-$55,000.</a:t>
            </a:r>
            <a:endParaRPr/>
          </a:p>
          <a:p>
            <a:pPr marL="914400" lvl="1" indent="-298450" algn="l" rtl="0">
              <a:spcBef>
                <a:spcPts val="0"/>
              </a:spcBef>
              <a:spcAft>
                <a:spcPts val="0"/>
              </a:spcAft>
              <a:buClr>
                <a:schemeClr val="accent1"/>
              </a:buClr>
              <a:buSzPts val="1100"/>
              <a:buFont typeface="Arial"/>
              <a:buChar char="○"/>
            </a:pPr>
            <a:r>
              <a:rPr lang="en"/>
              <a:t>Single, in a relationship or just married.</a:t>
            </a:r>
            <a:endParaRPr/>
          </a:p>
          <a:p>
            <a:pPr marL="914400" lvl="1" indent="-298450" algn="l" rtl="0">
              <a:spcBef>
                <a:spcPts val="0"/>
              </a:spcBef>
              <a:spcAft>
                <a:spcPts val="0"/>
              </a:spcAft>
              <a:buClr>
                <a:schemeClr val="accent1"/>
              </a:buClr>
              <a:buSzPts val="1100"/>
              <a:buFont typeface="Arial"/>
              <a:buChar char="○"/>
            </a:pPr>
            <a:r>
              <a:rPr lang="en"/>
              <a:t>Apartment renters.</a:t>
            </a:r>
            <a:endParaRPr/>
          </a:p>
          <a:p>
            <a:pPr marL="457200" lvl="0" indent="-311150" algn="l" rtl="0">
              <a:spcBef>
                <a:spcPts val="0"/>
              </a:spcBef>
              <a:spcAft>
                <a:spcPts val="0"/>
              </a:spcAft>
              <a:buClr>
                <a:schemeClr val="accent1"/>
              </a:buClr>
              <a:buSzPts val="1300"/>
              <a:buChar char="●"/>
            </a:pPr>
            <a:r>
              <a:rPr lang="en"/>
              <a:t>Psychographics</a:t>
            </a:r>
            <a:endParaRPr/>
          </a:p>
          <a:p>
            <a:pPr marL="914400" lvl="1" indent="-298450" algn="l" rtl="0">
              <a:spcBef>
                <a:spcPts val="0"/>
              </a:spcBef>
              <a:spcAft>
                <a:spcPts val="0"/>
              </a:spcAft>
              <a:buClr>
                <a:schemeClr val="accent1"/>
              </a:buClr>
              <a:buSzPts val="1100"/>
              <a:buFont typeface="Arial"/>
              <a:buChar char="○"/>
            </a:pPr>
            <a:r>
              <a:rPr lang="en"/>
              <a:t>Owner is looking to provide care and attention to their dog while they are at work.</a:t>
            </a:r>
            <a:endParaRPr/>
          </a:p>
          <a:p>
            <a:pPr marL="914400" lvl="1" indent="-298450" algn="l" rtl="0">
              <a:spcBef>
                <a:spcPts val="0"/>
              </a:spcBef>
              <a:spcAft>
                <a:spcPts val="0"/>
              </a:spcAft>
              <a:buClr>
                <a:schemeClr val="accent1"/>
              </a:buClr>
              <a:buSzPts val="1100"/>
              <a:buFont typeface="Arial"/>
              <a:buChar char="○"/>
            </a:pPr>
            <a:r>
              <a:rPr lang="en"/>
              <a:t>Cost isn’t as much of an issue.</a:t>
            </a:r>
            <a:endParaRPr/>
          </a:p>
          <a:p>
            <a:pPr marL="914400" lvl="1" indent="-298450" algn="l" rtl="0">
              <a:spcBef>
                <a:spcPts val="0"/>
              </a:spcBef>
              <a:spcAft>
                <a:spcPts val="0"/>
              </a:spcAft>
              <a:buClr>
                <a:schemeClr val="accent1"/>
              </a:buClr>
              <a:buSzPts val="1100"/>
              <a:buFont typeface="Arial"/>
              <a:buChar char="○"/>
            </a:pPr>
            <a:r>
              <a:rPr lang="en"/>
              <a:t>Want time to play with their dog after work hours.</a:t>
            </a:r>
            <a:endParaRPr/>
          </a:p>
          <a:p>
            <a:pPr marL="914400" lvl="1" indent="-298450" algn="l" rtl="0">
              <a:spcBef>
                <a:spcPts val="0"/>
              </a:spcBef>
              <a:spcAft>
                <a:spcPts val="0"/>
              </a:spcAft>
              <a:buClr>
                <a:schemeClr val="accent1"/>
              </a:buClr>
              <a:buSzPts val="1100"/>
              <a:buFont typeface="Arial"/>
              <a:buChar char="○"/>
            </a:pPr>
            <a:r>
              <a:rPr lang="en"/>
              <a:t>Consider having dog at daycare and then using the dog park before or after they pick up from dog daycare.</a:t>
            </a:r>
            <a:endParaRPr/>
          </a:p>
          <a:p>
            <a:pPr marL="0" lvl="0" indent="0" algn="l" rtl="0">
              <a:spcBef>
                <a:spcPts val="1200"/>
              </a:spcBef>
              <a:spcAft>
                <a:spcPts val="0"/>
              </a:spcAft>
              <a:buNone/>
            </a:pPr>
            <a:endParaRPr/>
          </a:p>
          <a:p>
            <a:pPr marL="457200" lvl="0" indent="0" algn="l" rtl="0">
              <a:spcBef>
                <a:spcPts val="1600"/>
              </a:spcBef>
              <a:spcAft>
                <a:spcPts val="1600"/>
              </a:spcAft>
              <a:buNone/>
            </a:pPr>
            <a:endParaRPr/>
          </a:p>
        </p:txBody>
      </p:sp>
      <p:sp>
        <p:nvSpPr>
          <p:cNvPr id="289" name="Google Shape;289;p25"/>
          <p:cNvSpPr txBox="1">
            <a:spLocks noGrp="1"/>
          </p:cNvSpPr>
          <p:nvPr>
            <p:ph type="body" idx="4294967295"/>
          </p:nvPr>
        </p:nvSpPr>
        <p:spPr>
          <a:xfrm>
            <a:off x="5041225" y="1623075"/>
            <a:ext cx="4439400" cy="31944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accent1"/>
              </a:buClr>
              <a:buSzPts val="1300"/>
              <a:buChar char="●"/>
            </a:pPr>
            <a:r>
              <a:rPr lang="en" dirty="0"/>
              <a:t>Geographic</a:t>
            </a:r>
            <a:endParaRPr dirty="0"/>
          </a:p>
          <a:p>
            <a:pPr marL="914400" lvl="1" indent="-298450" algn="l" rtl="0">
              <a:spcBef>
                <a:spcPts val="0"/>
              </a:spcBef>
              <a:spcAft>
                <a:spcPts val="0"/>
              </a:spcAft>
              <a:buClr>
                <a:schemeClr val="accent1"/>
              </a:buClr>
              <a:buSzPts val="1100"/>
              <a:buFont typeface="Arial"/>
              <a:buChar char="○"/>
            </a:pPr>
            <a:r>
              <a:rPr lang="en" dirty="0"/>
              <a:t>May work or attend classes in La Crosse.</a:t>
            </a:r>
            <a:endParaRPr dirty="0"/>
          </a:p>
          <a:p>
            <a:pPr marL="914400" lvl="1" indent="-298450" algn="l" rtl="0">
              <a:spcBef>
                <a:spcPts val="0"/>
              </a:spcBef>
              <a:spcAft>
                <a:spcPts val="0"/>
              </a:spcAft>
              <a:buClr>
                <a:schemeClr val="accent1"/>
              </a:buClr>
              <a:buSzPts val="1100"/>
              <a:buFont typeface="Arial"/>
              <a:buChar char="○"/>
            </a:pPr>
            <a:r>
              <a:rPr lang="en" dirty="0"/>
              <a:t>La Crosse.</a:t>
            </a:r>
            <a:endParaRPr dirty="0"/>
          </a:p>
          <a:p>
            <a:pPr marL="914400" lvl="1" indent="-298450" algn="l" rtl="0">
              <a:spcBef>
                <a:spcPts val="0"/>
              </a:spcBef>
              <a:spcAft>
                <a:spcPts val="0"/>
              </a:spcAft>
              <a:buClr>
                <a:schemeClr val="accent1"/>
              </a:buClr>
              <a:buSzPts val="1100"/>
              <a:buFont typeface="Arial"/>
              <a:buChar char="○"/>
            </a:pPr>
            <a:r>
              <a:rPr lang="en" dirty="0"/>
              <a:t>Onalaska.</a:t>
            </a:r>
            <a:endParaRPr dirty="0"/>
          </a:p>
          <a:p>
            <a:pPr marL="914400" lvl="1" indent="-298450" algn="l" rtl="0">
              <a:spcBef>
                <a:spcPts val="0"/>
              </a:spcBef>
              <a:spcAft>
                <a:spcPts val="0"/>
              </a:spcAft>
              <a:buClr>
                <a:schemeClr val="accent1"/>
              </a:buClr>
              <a:buSzPts val="1100"/>
              <a:buFont typeface="Arial"/>
              <a:buChar char="○"/>
            </a:pPr>
            <a:r>
              <a:rPr lang="en" dirty="0"/>
              <a:t>In-town residents.</a:t>
            </a:r>
            <a:endParaRPr dirty="0"/>
          </a:p>
          <a:p>
            <a:pPr marL="457200" lvl="0" indent="-311150" algn="l" rtl="0">
              <a:spcBef>
                <a:spcPts val="0"/>
              </a:spcBef>
              <a:spcAft>
                <a:spcPts val="0"/>
              </a:spcAft>
              <a:buClr>
                <a:schemeClr val="accent1"/>
              </a:buClr>
              <a:buSzPts val="1300"/>
              <a:buChar char="●"/>
            </a:pPr>
            <a:r>
              <a:rPr lang="en" dirty="0"/>
              <a:t>Benefit</a:t>
            </a:r>
            <a:endParaRPr dirty="0"/>
          </a:p>
          <a:p>
            <a:pPr marL="914400" lvl="1" indent="-298450" algn="l" rtl="0">
              <a:spcBef>
                <a:spcPts val="0"/>
              </a:spcBef>
              <a:spcAft>
                <a:spcPts val="0"/>
              </a:spcAft>
              <a:buClr>
                <a:schemeClr val="accent1"/>
              </a:buClr>
              <a:buSzPts val="1100"/>
              <a:buFont typeface="Arial"/>
              <a:buChar char="○"/>
            </a:pPr>
            <a:r>
              <a:rPr lang="en" dirty="0"/>
              <a:t>Open fenced in area.</a:t>
            </a:r>
            <a:endParaRPr dirty="0"/>
          </a:p>
          <a:p>
            <a:pPr marL="914400" lvl="1" indent="-298450" algn="l" rtl="0">
              <a:spcBef>
                <a:spcPts val="0"/>
              </a:spcBef>
              <a:spcAft>
                <a:spcPts val="0"/>
              </a:spcAft>
              <a:buClr>
                <a:schemeClr val="accent1"/>
              </a:buClr>
              <a:buSzPts val="1100"/>
              <a:buFont typeface="Arial"/>
              <a:buChar char="○"/>
            </a:pPr>
            <a:r>
              <a:rPr lang="en" dirty="0"/>
              <a:t>Members only dog park.</a:t>
            </a:r>
            <a:endParaRPr dirty="0"/>
          </a:p>
          <a:p>
            <a:pPr marL="914400" lvl="0" indent="0" algn="l" rtl="0">
              <a:spcBef>
                <a:spcPts val="1200"/>
              </a:spcBef>
              <a:spcAft>
                <a:spcPts val="1600"/>
              </a:spcAft>
              <a:buNone/>
            </a:pPr>
            <a:endParaRPr dirty="0"/>
          </a:p>
        </p:txBody>
      </p:sp>
      <p:sp>
        <p:nvSpPr>
          <p:cNvPr id="290" name="Google Shape;290;p25"/>
          <p:cNvSpPr txBox="1">
            <a:spLocks noGrp="1"/>
          </p:cNvSpPr>
          <p:nvPr>
            <p:ph type="body" idx="4294967295"/>
          </p:nvPr>
        </p:nvSpPr>
        <p:spPr>
          <a:xfrm>
            <a:off x="311725" y="1378750"/>
            <a:ext cx="4729500" cy="4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lt2"/>
                </a:solidFill>
                <a:latin typeface="Arial"/>
                <a:ea typeface="Arial"/>
                <a:cs typeface="Arial"/>
                <a:sym typeface="Arial"/>
              </a:rPr>
              <a:t>People Who Don’t Have A Yard/ Live In Apartment Buildings</a:t>
            </a:r>
            <a:endParaRPr sz="1200" b="1">
              <a:solidFill>
                <a:schemeClr val="lt2"/>
              </a:solidFill>
              <a:latin typeface="Arial"/>
              <a:ea typeface="Arial"/>
              <a:cs typeface="Arial"/>
              <a:sym typeface="Arial"/>
            </a:endParaRPr>
          </a:p>
          <a:p>
            <a:pPr marL="457200" lvl="0" indent="0" algn="l" rtl="0">
              <a:spcBef>
                <a:spcPts val="0"/>
              </a:spcBef>
              <a:spcAft>
                <a:spcPts val="1600"/>
              </a:spcAft>
              <a:buNone/>
            </a:pPr>
            <a:endParaRPr/>
          </a:p>
        </p:txBody>
      </p:sp>
      <p:pic>
        <p:nvPicPr>
          <p:cNvPr id="291" name="Google Shape;291;p25"/>
          <p:cNvPicPr preferRelativeResize="0"/>
          <p:nvPr/>
        </p:nvPicPr>
        <p:blipFill>
          <a:blip r:embed="rId3">
            <a:alphaModFix/>
          </a:blip>
          <a:stretch>
            <a:fillRect/>
          </a:stretch>
        </p:blipFill>
        <p:spPr>
          <a:xfrm>
            <a:off x="5041225" y="3394151"/>
            <a:ext cx="2979148" cy="16613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1347</Words>
  <Application>Microsoft Office PowerPoint</Application>
  <PresentationFormat>On-screen Show (16:9)</PresentationFormat>
  <Paragraphs>236</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Merriweather</vt:lpstr>
      <vt:lpstr>Arial</vt:lpstr>
      <vt:lpstr>Lobster</vt:lpstr>
      <vt:lpstr>Calibri</vt:lpstr>
      <vt:lpstr>Comic Sans MS</vt:lpstr>
      <vt:lpstr>Amatic SC</vt:lpstr>
      <vt:lpstr>Pacifico</vt:lpstr>
      <vt:lpstr>Roboto</vt:lpstr>
      <vt:lpstr>Paradigm</vt:lpstr>
      <vt:lpstr>Fun Fur Pets Marketing Plan</vt:lpstr>
      <vt:lpstr>Situational Analysis: Company  </vt:lpstr>
      <vt:lpstr>Situational Analysis: Customers  </vt:lpstr>
      <vt:lpstr>Situational Analysis: Collaborators  </vt:lpstr>
      <vt:lpstr>Situational Analysis: Context/Climate</vt:lpstr>
      <vt:lpstr>Situational Analysis: Competitors</vt:lpstr>
      <vt:lpstr>Current Fun Fur Pets Members  Hospital Workers In La Crosse  People Who Don't Have A Fenced in Yard  People Who Don’t Have A Yard/ Live In Apartment Buildings  Individuals Within 10 Mile Radius of Fun Fur Pets  College Students</vt:lpstr>
      <vt:lpstr>Current Fun Fur Pets Members  Hospital Workers In La Crosse  People Who Don't Have A Fenced in Yard  People Who Don’t Have A Yard/ Live In Apartment Buildings  Individuals Within 10 Mile Radius of Fun Fur Pets  College Students</vt:lpstr>
      <vt:lpstr>Targeted Audience</vt:lpstr>
      <vt:lpstr>Targeted Audience Continued..</vt:lpstr>
      <vt:lpstr>Positioning Statement</vt:lpstr>
      <vt:lpstr>Product</vt:lpstr>
      <vt:lpstr>Pricing/ Place</vt:lpstr>
      <vt:lpstr>Distribution Channel</vt:lpstr>
      <vt:lpstr>Promotions</vt:lpstr>
      <vt:lpstr>Our Selection</vt:lpstr>
      <vt:lpstr>Implementation </vt:lpstr>
      <vt:lpstr>Possible Promotions</vt:lpstr>
      <vt:lpstr>Possible Promotions</vt:lpstr>
      <vt:lpstr>Social Media </vt:lpstr>
      <vt:lpstr>Possible Promotions</vt:lpstr>
      <vt:lpstr>Yard Signs and Banner Placement</vt:lpstr>
      <vt:lpstr>Blank “Canvas”</vt:lpstr>
      <vt:lpstr>Content Calendar </vt:lpstr>
      <vt:lpstr>Budget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 Fur Pets Marketing Plan</dc:title>
  <dc:creator>Austin Hass</dc:creator>
  <cp:lastModifiedBy>Austin Hass</cp:lastModifiedBy>
  <cp:revision>1</cp:revision>
  <dcterms:modified xsi:type="dcterms:W3CDTF">2020-03-21T15:08:51Z</dcterms:modified>
</cp:coreProperties>
</file>